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75" r:id="rId3"/>
    <p:sldMasterId id="2147483690" r:id="rId4"/>
    <p:sldMasterId id="2147483695" r:id="rId5"/>
  </p:sldMasterIdLst>
  <p:notesMasterIdLst>
    <p:notesMasterId r:id="rId82"/>
  </p:notesMasterIdLst>
  <p:sldIdLst>
    <p:sldId id="1061" r:id="rId6"/>
    <p:sldId id="1062" r:id="rId7"/>
    <p:sldId id="1162" r:id="rId8"/>
    <p:sldId id="1167" r:id="rId9"/>
    <p:sldId id="1196" r:id="rId10"/>
    <p:sldId id="1193" r:id="rId11"/>
    <p:sldId id="1191" r:id="rId12"/>
    <p:sldId id="1194" r:id="rId13"/>
    <p:sldId id="1195" r:id="rId14"/>
    <p:sldId id="1192" r:id="rId15"/>
    <p:sldId id="1176" r:id="rId16"/>
    <p:sldId id="1183" r:id="rId17"/>
    <p:sldId id="1184" r:id="rId18"/>
    <p:sldId id="1185" r:id="rId19"/>
    <p:sldId id="1186" r:id="rId20"/>
    <p:sldId id="1187" r:id="rId21"/>
    <p:sldId id="1188" r:id="rId22"/>
    <p:sldId id="1189" r:id="rId23"/>
    <p:sldId id="1178" r:id="rId24"/>
    <p:sldId id="1179" r:id="rId25"/>
    <p:sldId id="1180" r:id="rId26"/>
    <p:sldId id="1181" r:id="rId27"/>
    <p:sldId id="1182" r:id="rId28"/>
    <p:sldId id="1177" r:id="rId29"/>
    <p:sldId id="1169" r:id="rId30"/>
    <p:sldId id="1175" r:id="rId31"/>
    <p:sldId id="1173" r:id="rId32"/>
    <p:sldId id="1174" r:id="rId33"/>
    <p:sldId id="1172" r:id="rId34"/>
    <p:sldId id="1170" r:id="rId35"/>
    <p:sldId id="1171" r:id="rId36"/>
    <p:sldId id="1159" r:id="rId37"/>
    <p:sldId id="1158" r:id="rId38"/>
    <p:sldId id="1160" r:id="rId39"/>
    <p:sldId id="1163" r:id="rId40"/>
    <p:sldId id="1092" r:id="rId41"/>
    <p:sldId id="1198" r:id="rId42"/>
    <p:sldId id="1197" r:id="rId43"/>
    <p:sldId id="1199" r:id="rId44"/>
    <p:sldId id="1200" r:id="rId45"/>
    <p:sldId id="1201" r:id="rId46"/>
    <p:sldId id="1202" r:id="rId47"/>
    <p:sldId id="1157" r:id="rId48"/>
    <p:sldId id="1165" r:id="rId49"/>
    <p:sldId id="1016" r:id="rId50"/>
    <p:sldId id="1155" r:id="rId51"/>
    <p:sldId id="1166" r:id="rId52"/>
    <p:sldId id="1156" r:id="rId53"/>
    <p:sldId id="1073" r:id="rId54"/>
    <p:sldId id="1074" r:id="rId55"/>
    <p:sldId id="1044" r:id="rId56"/>
    <p:sldId id="1045" r:id="rId57"/>
    <p:sldId id="1046" r:id="rId58"/>
    <p:sldId id="1003" r:id="rId59"/>
    <p:sldId id="1048" r:id="rId60"/>
    <p:sldId id="1049" r:id="rId61"/>
    <p:sldId id="1042" r:id="rId62"/>
    <p:sldId id="1004" r:id="rId63"/>
    <p:sldId id="1078" r:id="rId64"/>
    <p:sldId id="1079" r:id="rId65"/>
    <p:sldId id="1090" r:id="rId66"/>
    <p:sldId id="1088" r:id="rId67"/>
    <p:sldId id="1089" r:id="rId68"/>
    <p:sldId id="1083" r:id="rId69"/>
    <p:sldId id="1084" r:id="rId70"/>
    <p:sldId id="1010" r:id="rId71"/>
    <p:sldId id="1030" r:id="rId72"/>
    <p:sldId id="1080" r:id="rId73"/>
    <p:sldId id="1081" r:id="rId74"/>
    <p:sldId id="1082" r:id="rId75"/>
    <p:sldId id="1022" r:id="rId76"/>
    <p:sldId id="1023" r:id="rId77"/>
    <p:sldId id="1032" r:id="rId78"/>
    <p:sldId id="1031" r:id="rId79"/>
    <p:sldId id="997" r:id="rId80"/>
    <p:sldId id="1017" r:id="rId81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D3413B-5C93-4424-9F14-6BAF5A91B253}">
          <p14:sldIdLst>
            <p14:sldId id="1061"/>
            <p14:sldId id="1062"/>
            <p14:sldId id="1162"/>
          </p14:sldIdLst>
        </p14:section>
        <p14:section name="로그인" id="{D0FDE9E7-293B-4F86-A98B-0DABFD1BCD2F}">
          <p14:sldIdLst>
            <p14:sldId id="1167"/>
            <p14:sldId id="1196"/>
            <p14:sldId id="1193"/>
            <p14:sldId id="1191"/>
            <p14:sldId id="1194"/>
            <p14:sldId id="1195"/>
            <p14:sldId id="1192"/>
            <p14:sldId id="1176"/>
            <p14:sldId id="1183"/>
            <p14:sldId id="1184"/>
            <p14:sldId id="1185"/>
            <p14:sldId id="1186"/>
            <p14:sldId id="1187"/>
            <p14:sldId id="1188"/>
            <p14:sldId id="1189"/>
            <p14:sldId id="1178"/>
            <p14:sldId id="1179"/>
            <p14:sldId id="1180"/>
            <p14:sldId id="1181"/>
            <p14:sldId id="1182"/>
            <p14:sldId id="1177"/>
            <p14:sldId id="1169"/>
            <p14:sldId id="1175"/>
            <p14:sldId id="1173"/>
            <p14:sldId id="1174"/>
            <p14:sldId id="1172"/>
            <p14:sldId id="1170"/>
            <p14:sldId id="1171"/>
          </p14:sldIdLst>
        </p14:section>
        <p14:section name="사용자앱 로그인" id="{4B6A5E2A-D87B-4C7E-995C-35538035ADDE}">
          <p14:sldIdLst>
            <p14:sldId id="1159"/>
            <p14:sldId id="1158"/>
            <p14:sldId id="1160"/>
            <p14:sldId id="1163"/>
          </p14:sldIdLst>
        </p14:section>
        <p14:section name="사용자앱 메뉴" id="{80A4A71B-2F52-4EC4-8803-FC3C301C089F}">
          <p14:sldIdLst>
            <p14:sldId id="1092"/>
          </p14:sldIdLst>
        </p14:section>
        <p14:section name="포인트관리" id="{2E79B72E-9B1E-401C-AB30-E2591FABE852}">
          <p14:sldIdLst>
            <p14:sldId id="1198"/>
            <p14:sldId id="1197"/>
          </p14:sldIdLst>
        </p14:section>
        <p14:section name="알림관리" id="{02FAF0D5-FEAE-4D42-9C65-1B93D42C4C60}">
          <p14:sldIdLst>
            <p14:sldId id="1199"/>
          </p14:sldIdLst>
        </p14:section>
        <p14:section name="쿠폰함 관리" id="{B6CE4462-DB3B-445B-B300-1B15A5EC5B7A}">
          <p14:sldIdLst>
            <p14:sldId id="1200"/>
          </p14:sldIdLst>
        </p14:section>
        <p14:section name="이력관리( 세차, 정비 )" id="{CFA93EE6-B680-46AC-96C5-42128102ABEF}">
          <p14:sldIdLst>
            <p14:sldId id="1201"/>
          </p14:sldIdLst>
        </p14:section>
        <p14:section name="예약내역 조회 / 취소" id="{FA7CA885-3357-463E-8429-D13A3BFC1C6B}">
          <p14:sldIdLst>
            <p14:sldId id="1202"/>
          </p14:sldIdLst>
        </p14:section>
        <p14:section name="인트로" id="{93041DB5-53A9-4F28-B1CF-DBA5377D5050}">
          <p14:sldIdLst>
            <p14:sldId id="1157"/>
          </p14:sldIdLst>
        </p14:section>
        <p14:section name="제목 없는 구역" id="{2FDEA6AB-95A6-45F0-A9DA-0F7C17936326}">
          <p14:sldIdLst>
            <p14:sldId id="1165"/>
            <p14:sldId id="1016"/>
            <p14:sldId id="1155"/>
            <p14:sldId id="1166"/>
            <p14:sldId id="1156"/>
          </p14:sldIdLst>
        </p14:section>
        <p14:section name="로그인- 아이디/비밀번호" id="{F32EC721-B977-4E0F-AF64-55CC5A1192D4}">
          <p14:sldIdLst>
            <p14:sldId id="1073"/>
            <p14:sldId id="1074"/>
          </p14:sldIdLst>
        </p14:section>
        <p14:section name="서비스 이용약관" id="{CC2719E8-0920-429C-B451-B8265CC4BA71}">
          <p14:sldIdLst>
            <p14:sldId id="1044"/>
          </p14:sldIdLst>
        </p14:section>
        <p14:section name="개인정보 처리방침" id="{9DF92407-CA4F-4B14-A2E9-79941CF0D98E}">
          <p14:sldIdLst>
            <p14:sldId id="1045"/>
          </p14:sldIdLst>
        </p14:section>
        <p14:section name="개인정보 취급방침" id="{A3A38239-8A35-4BF9-83E6-A415A07C4FDE}">
          <p14:sldIdLst>
            <p14:sldId id="1046"/>
          </p14:sldIdLst>
        </p14:section>
        <p14:section name="이용약관 동의" id="{C34E0BEF-5768-4C91-99DE-E7DFCCB84E02}">
          <p14:sldIdLst>
            <p14:sldId id="1003"/>
          </p14:sldIdLst>
        </p14:section>
        <p14:section name="개인정보처리방침 동의" id="{2F166056-F34E-40F6-ADED-2F9B43BE84A8}">
          <p14:sldIdLst>
            <p14:sldId id="1048"/>
          </p14:sldIdLst>
        </p14:section>
        <p14:section name="개인정보취급방침 동의" id="{3CC7D385-BC1C-4FF2-B16F-20B9C06A6C46}">
          <p14:sldIdLst>
            <p14:sldId id="1049"/>
          </p14:sldIdLst>
        </p14:section>
        <p14:section name="비밀번호 변경" id="{568412C2-DC9D-455D-A71C-8B970AA18E46}">
          <p14:sldIdLst/>
        </p14:section>
        <p14:section name="메뉴조작" id="{5BC457DD-CB95-4B47-A6CA-A4FA37A8071A}">
          <p14:sldIdLst>
            <p14:sldId id="1042"/>
            <p14:sldId id="1004"/>
            <p14:sldId id="1078"/>
          </p14:sldIdLst>
        </p14:section>
        <p14:section name="회원정보 수정" id="{CE8DF367-282C-476D-B189-89E7DCFF2F05}">
          <p14:sldIdLst>
            <p14:sldId id="1079"/>
          </p14:sldIdLst>
        </p14:section>
        <p14:section name="패턴로그인" id="{DA00DB55-3945-46FC-90F1-21C4F9A233DE}">
          <p14:sldIdLst>
            <p14:sldId id="1090"/>
          </p14:sldIdLst>
        </p14:section>
        <p14:section name="패턴 등록-최초 로그인시" id="{8E37E860-19B7-4C35-B41D-4283BFCFD41C}">
          <p14:sldIdLst>
            <p14:sldId id="1088"/>
            <p14:sldId id="1089"/>
          </p14:sldIdLst>
        </p14:section>
        <p14:section name="패턴 등록 - 회원정보 수정" id="{C7D93435-3BBB-41E1-BDF0-AE0EDEEF8BBD}">
          <p14:sldIdLst>
            <p14:sldId id="1083"/>
            <p14:sldId id="1084"/>
          </p14:sldIdLst>
        </p14:section>
        <p14:section name="02 배차 관리" id="{40815682-85BF-4201-BC0A-667E704F6A7F}">
          <p14:sldIdLst>
            <p14:sldId id="1010"/>
            <p14:sldId id="1030"/>
            <p14:sldId id="1080"/>
            <p14:sldId id="1081"/>
            <p14:sldId id="1082"/>
          </p14:sldIdLst>
        </p14:section>
        <p14:section name="03 운송 관리" id="{AD0CA7D7-7676-402E-A883-716F4B618D8E}">
          <p14:sldIdLst>
            <p14:sldId id="1022"/>
            <p14:sldId id="1023"/>
            <p14:sldId id="1032"/>
          </p14:sldIdLst>
        </p14:section>
        <p14:section name="04 관제" id="{D1280CFA-99F7-4EDC-9CB3-395C4B197E96}">
          <p14:sldIdLst>
            <p14:sldId id="1031"/>
          </p14:sldIdLst>
        </p14:section>
        <p14:section name="05 공지 사항" id="{06252C5E-9CE6-4A12-8723-818BDF6365D9}">
          <p14:sldIdLst>
            <p14:sldId id="997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D7E4BD"/>
    <a:srgbClr val="FCD5B5"/>
    <a:srgbClr val="4BACC6"/>
    <a:srgbClr val="D9D9D9"/>
    <a:srgbClr val="863C3A"/>
    <a:srgbClr val="FFFFFF"/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2" autoAdjust="0"/>
    <p:restoredTop sz="92168" autoAdjust="0"/>
  </p:normalViewPr>
  <p:slideViewPr>
    <p:cSldViewPr>
      <p:cViewPr varScale="1">
        <p:scale>
          <a:sx n="118" d="100"/>
          <a:sy n="118" d="100"/>
        </p:scale>
        <p:origin x="1218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60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9.xml"/><Relationship Id="rId18" Type="http://schemas.openxmlformats.org/officeDocument/2006/relationships/slide" Target="slides/slide24.xml"/><Relationship Id="rId26" Type="http://schemas.openxmlformats.org/officeDocument/2006/relationships/slide" Target="slides/slide46.xml"/><Relationship Id="rId39" Type="http://schemas.openxmlformats.org/officeDocument/2006/relationships/slide" Target="slides/slide59.xml"/><Relationship Id="rId21" Type="http://schemas.openxmlformats.org/officeDocument/2006/relationships/slide" Target="slides/slide28.xml"/><Relationship Id="rId34" Type="http://schemas.openxmlformats.org/officeDocument/2006/relationships/slide" Target="slides/slide54.xml"/><Relationship Id="rId42" Type="http://schemas.openxmlformats.org/officeDocument/2006/relationships/slide" Target="slides/slide62.xml"/><Relationship Id="rId47" Type="http://schemas.openxmlformats.org/officeDocument/2006/relationships/slide" Target="slides/slide67.xml"/><Relationship Id="rId50" Type="http://schemas.openxmlformats.org/officeDocument/2006/relationships/slide" Target="slides/slide70.xml"/><Relationship Id="rId55" Type="http://schemas.openxmlformats.org/officeDocument/2006/relationships/slide" Target="slides/slide75.xml"/><Relationship Id="rId7" Type="http://schemas.openxmlformats.org/officeDocument/2006/relationships/slide" Target="slides/slide12.xml"/><Relationship Id="rId2" Type="http://schemas.openxmlformats.org/officeDocument/2006/relationships/slide" Target="slides/slide7.xml"/><Relationship Id="rId16" Type="http://schemas.openxmlformats.org/officeDocument/2006/relationships/slide" Target="slides/slide22.xml"/><Relationship Id="rId29" Type="http://schemas.openxmlformats.org/officeDocument/2006/relationships/slide" Target="slides/slide49.xml"/><Relationship Id="rId11" Type="http://schemas.openxmlformats.org/officeDocument/2006/relationships/slide" Target="slides/slide16.xml"/><Relationship Id="rId24" Type="http://schemas.openxmlformats.org/officeDocument/2006/relationships/slide" Target="slides/slide31.xml"/><Relationship Id="rId32" Type="http://schemas.openxmlformats.org/officeDocument/2006/relationships/slide" Target="slides/slide52.xml"/><Relationship Id="rId37" Type="http://schemas.openxmlformats.org/officeDocument/2006/relationships/slide" Target="slides/slide57.xml"/><Relationship Id="rId40" Type="http://schemas.openxmlformats.org/officeDocument/2006/relationships/slide" Target="slides/slide60.xml"/><Relationship Id="rId45" Type="http://schemas.openxmlformats.org/officeDocument/2006/relationships/slide" Target="slides/slide65.xml"/><Relationship Id="rId53" Type="http://schemas.openxmlformats.org/officeDocument/2006/relationships/slide" Target="slides/slide73.xml"/><Relationship Id="rId5" Type="http://schemas.openxmlformats.org/officeDocument/2006/relationships/slide" Target="slides/slide10.xml"/><Relationship Id="rId10" Type="http://schemas.openxmlformats.org/officeDocument/2006/relationships/slide" Target="slides/slide15.xml"/><Relationship Id="rId19" Type="http://schemas.openxmlformats.org/officeDocument/2006/relationships/slide" Target="slides/slide25.xml"/><Relationship Id="rId31" Type="http://schemas.openxmlformats.org/officeDocument/2006/relationships/slide" Target="slides/slide51.xml"/><Relationship Id="rId44" Type="http://schemas.openxmlformats.org/officeDocument/2006/relationships/slide" Target="slides/slide64.xml"/><Relationship Id="rId52" Type="http://schemas.openxmlformats.org/officeDocument/2006/relationships/slide" Target="slides/slide72.xml"/><Relationship Id="rId4" Type="http://schemas.openxmlformats.org/officeDocument/2006/relationships/slide" Target="slides/slide9.xml"/><Relationship Id="rId9" Type="http://schemas.openxmlformats.org/officeDocument/2006/relationships/slide" Target="slides/slide14.xml"/><Relationship Id="rId14" Type="http://schemas.openxmlformats.org/officeDocument/2006/relationships/slide" Target="slides/slide20.xml"/><Relationship Id="rId22" Type="http://schemas.openxmlformats.org/officeDocument/2006/relationships/slide" Target="slides/slide29.xml"/><Relationship Id="rId27" Type="http://schemas.openxmlformats.org/officeDocument/2006/relationships/slide" Target="slides/slide47.xml"/><Relationship Id="rId30" Type="http://schemas.openxmlformats.org/officeDocument/2006/relationships/slide" Target="slides/slide50.xml"/><Relationship Id="rId35" Type="http://schemas.openxmlformats.org/officeDocument/2006/relationships/slide" Target="slides/slide55.xml"/><Relationship Id="rId43" Type="http://schemas.openxmlformats.org/officeDocument/2006/relationships/slide" Target="slides/slide63.xml"/><Relationship Id="rId48" Type="http://schemas.openxmlformats.org/officeDocument/2006/relationships/slide" Target="slides/slide68.xml"/><Relationship Id="rId56" Type="http://schemas.openxmlformats.org/officeDocument/2006/relationships/slide" Target="slides/slide76.xml"/><Relationship Id="rId8" Type="http://schemas.openxmlformats.org/officeDocument/2006/relationships/slide" Target="slides/slide13.xml"/><Relationship Id="rId51" Type="http://schemas.openxmlformats.org/officeDocument/2006/relationships/slide" Target="slides/slide71.xml"/><Relationship Id="rId3" Type="http://schemas.openxmlformats.org/officeDocument/2006/relationships/slide" Target="slides/slide8.xml"/><Relationship Id="rId12" Type="http://schemas.openxmlformats.org/officeDocument/2006/relationships/slide" Target="slides/slide17.xml"/><Relationship Id="rId17" Type="http://schemas.openxmlformats.org/officeDocument/2006/relationships/slide" Target="slides/slide23.xml"/><Relationship Id="rId25" Type="http://schemas.openxmlformats.org/officeDocument/2006/relationships/slide" Target="slides/slide45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6.xml"/><Relationship Id="rId20" Type="http://schemas.openxmlformats.org/officeDocument/2006/relationships/slide" Target="slides/slide27.xml"/><Relationship Id="rId41" Type="http://schemas.openxmlformats.org/officeDocument/2006/relationships/slide" Target="slides/slide61.xml"/><Relationship Id="rId54" Type="http://schemas.openxmlformats.org/officeDocument/2006/relationships/slide" Target="slides/slide74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15" Type="http://schemas.openxmlformats.org/officeDocument/2006/relationships/slide" Target="slides/slide21.xml"/><Relationship Id="rId23" Type="http://schemas.openxmlformats.org/officeDocument/2006/relationships/slide" Target="slides/slide30.xml"/><Relationship Id="rId28" Type="http://schemas.openxmlformats.org/officeDocument/2006/relationships/slide" Target="slides/slide48.xml"/><Relationship Id="rId36" Type="http://schemas.openxmlformats.org/officeDocument/2006/relationships/slide" Target="slides/slide56.xml"/><Relationship Id="rId49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2A614C-58AD-4391-AEF9-AE95A853712A}" type="datetimeFigureOut">
              <a:rPr lang="ko-KR" altLang="en-US"/>
              <a:pPr>
                <a:defRPr/>
              </a:pPr>
              <a:t>2017-02-14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DAE1056-41E7-405D-BE8F-DD4C5DA8A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743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59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44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52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42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54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964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2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8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32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70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3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549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36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42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61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20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12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50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79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95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93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13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13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0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46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09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30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84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38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1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013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49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364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2566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8612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34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2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632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811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0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45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3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9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AE1056-41E7-405D-BE8F-DD4C5DA8AA9E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2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874295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Description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9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423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4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53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8433353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8456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4910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34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51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0533659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18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69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845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Page ID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schemeClr val="tx1"/>
                </a:solidFill>
              </a:rPr>
              <a:t>선덕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tx1"/>
                </a:solidFill>
              </a:rPr>
              <a:t>No.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schemeClr val="tx1"/>
                </a:solidFill>
              </a:rPr>
              <a:t>Description</a:t>
            </a:r>
            <a:endParaRPr kumimoji="0" lang="ko-KR" altLang="en-US" sz="10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chemeClr val="tx1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schemeClr val="tx1"/>
                </a:solidFill>
              </a:rPr>
              <a:t>현업컴폼</a:t>
            </a:r>
            <a:endParaRPr kumimoji="0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0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/>
              <a:t>2017-02-14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3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3788777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75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61913" y="42863"/>
            <a:ext cx="890587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Page ID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942975" y="42863"/>
            <a:ext cx="3652838" cy="242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4594225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작성자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167313" y="37070"/>
            <a:ext cx="1143000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</a:rPr>
              <a:t>박상욱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6311900" y="41188"/>
            <a:ext cx="573088" cy="2445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사이트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6884988" y="37070"/>
            <a:ext cx="1711325" cy="2486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8265368" y="42862"/>
            <a:ext cx="832595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No.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9096375" y="41189"/>
            <a:ext cx="714375" cy="2445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61913" y="285750"/>
            <a:ext cx="8905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페이지 경로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942975" y="285750"/>
            <a:ext cx="3652838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4595813" y="285750"/>
            <a:ext cx="57308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prstClr val="black"/>
                </a:solidFill>
              </a:rPr>
              <a:t>설명</a:t>
            </a:r>
          </a:p>
        </p:txBody>
      </p:sp>
      <p:sp>
        <p:nvSpPr>
          <p:cNvPr id="19" name="직사각형 18"/>
          <p:cNvSpPr/>
          <p:nvPr userDrawn="1"/>
        </p:nvSpPr>
        <p:spPr>
          <a:xfrm>
            <a:off x="5168900" y="285750"/>
            <a:ext cx="4641850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solidFill>
                  <a:prstClr val="black"/>
                </a:solidFill>
              </a:rPr>
              <a:t>Description</a:t>
            </a:r>
            <a:endParaRPr kumimoji="0" lang="ko-KR" altLang="en-US" sz="1000">
              <a:solidFill>
                <a:prstClr val="black"/>
              </a:solidFill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41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1" name="직사각형 20"/>
          <p:cNvSpPr/>
          <p:nvPr userDrawn="1"/>
        </p:nvSpPr>
        <p:spPr>
          <a:xfrm>
            <a:off x="8265368" y="285750"/>
            <a:ext cx="831007" cy="242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smtClean="0">
                <a:solidFill>
                  <a:prstClr val="black"/>
                </a:solidFill>
              </a:rPr>
              <a:t>현업컴폼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8918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7CE9A99-947D-4AD9-B978-2034576F3622}" type="datetimeFigureOut">
              <a:rPr lang="ko-KR" altLang="en-US" smtClean="0">
                <a:solidFill>
                  <a:prstClr val="black"/>
                </a:solidFill>
              </a:rPr>
              <a:pPr/>
              <a:t>2017-02-14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E66D85E3-D0A4-4EB7-A949-31A37F823474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0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3193892"/>
              </p:ext>
            </p:extLst>
          </p:nvPr>
        </p:nvGraphicFramePr>
        <p:xfrm>
          <a:off x="71440" y="44624"/>
          <a:ext cx="973931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120"/>
                <a:gridCol w="3672408"/>
                <a:gridCol w="648072"/>
                <a:gridCol w="1152128"/>
                <a:gridCol w="648072"/>
                <a:gridCol w="1224136"/>
                <a:gridCol w="720080"/>
                <a:gridCol w="753296"/>
              </a:tblGrid>
              <a:tr h="2520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</a:t>
                      </a:r>
                      <a:endParaRPr kumimoji="0" lang="ko-KR" altLang="en-US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페이지경로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현업컨펌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7739063" y="857250"/>
            <a:ext cx="2071687" cy="5929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7739063" y="642938"/>
            <a:ext cx="2071687" cy="2143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prstClr val="black"/>
                </a:solidFill>
              </a:rPr>
              <a:t>Description</a:t>
            </a:r>
            <a:endParaRPr kumimoji="0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71438" y="642938"/>
            <a:ext cx="7596187" cy="614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992560" y="61876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 algn="l">
              <a:defRPr sz="10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텍스트 개체 틀 33"/>
          <p:cNvSpPr>
            <a:spLocks noGrp="1"/>
          </p:cNvSpPr>
          <p:nvPr>
            <p:ph type="body" sz="quarter" idx="13"/>
          </p:nvPr>
        </p:nvSpPr>
        <p:spPr>
          <a:xfrm>
            <a:off x="5351139" y="309526"/>
            <a:ext cx="2954661" cy="223874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  <p:sp>
        <p:nvSpPr>
          <p:cNvPr id="8" name="텍스트 개체 틀 37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  <a:prstGeom prst="rect">
            <a:avLst/>
          </a:prstGeom>
        </p:spPr>
        <p:txBody>
          <a:bodyPr lIns="36000" rIns="36000" rtlCol="0">
            <a:noAutofit/>
          </a:bodyPr>
          <a:lstStyle>
            <a:lvl1pPr marL="0" indent="0"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0" name="텍스트 개체 틀 37"/>
          <p:cNvSpPr>
            <a:spLocks noGrp="1"/>
          </p:cNvSpPr>
          <p:nvPr>
            <p:ph type="body" sz="quarter" idx="19"/>
          </p:nvPr>
        </p:nvSpPr>
        <p:spPr>
          <a:xfrm>
            <a:off x="992560" y="324054"/>
            <a:ext cx="3643338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rmAutofit/>
          </a:bodyPr>
          <a:lstStyle>
            <a:lvl1pPr>
              <a:buNone/>
              <a:defRPr sz="10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3" name="텍스트 개체 틀 19"/>
          <p:cNvSpPr>
            <a:spLocks noGrp="1"/>
          </p:cNvSpPr>
          <p:nvPr>
            <p:ph type="body" sz="quarter" idx="23"/>
          </p:nvPr>
        </p:nvSpPr>
        <p:spPr>
          <a:xfrm>
            <a:off x="7126995" y="71269"/>
            <a:ext cx="1224136" cy="216000"/>
          </a:xfrm>
          <a:prstGeom prst="rect">
            <a:avLst/>
          </a:prstGeom>
        </p:spPr>
        <p:txBody>
          <a:bodyPr wrap="square" lIns="36000" tIns="36000" rIns="36000" bIns="36000" anchor="ctr" anchorCtr="0"/>
          <a:lstStyle>
            <a:lvl1pPr marL="0" indent="0">
              <a:buNone/>
              <a:defRPr sz="80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  <p:sp>
        <p:nvSpPr>
          <p:cNvPr id="14" name="텍스트 개체 틀 33"/>
          <p:cNvSpPr>
            <a:spLocks noGrp="1"/>
          </p:cNvSpPr>
          <p:nvPr>
            <p:ph type="body" sz="quarter" idx="24"/>
          </p:nvPr>
        </p:nvSpPr>
        <p:spPr>
          <a:xfrm>
            <a:off x="5332089" y="80926"/>
            <a:ext cx="1071001" cy="216000"/>
          </a:xfrm>
          <a:prstGeom prst="rect">
            <a:avLst/>
          </a:prstGeom>
        </p:spPr>
        <p:txBody>
          <a:bodyPr wrap="none" lIns="36000" tIns="36000" rIns="36000" bIns="36000" anchor="ctr" anchorCtr="0">
            <a:noAutofit/>
          </a:bodyPr>
          <a:lstStyle>
            <a:lvl1pPr>
              <a:buNone/>
              <a:defRPr sz="1000" baseline="0">
                <a:latin typeface="+mn-ea"/>
                <a:ea typeface="+mn-ea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44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b="0" smtClean="0">
                <a:solidFill>
                  <a:schemeClr val="tx1"/>
                </a:solidFill>
                <a:latin typeface="+mn-ea"/>
                <a:ea typeface="+mn-ea"/>
              </a:rPr>
              <a:pPr/>
              <a:t>‹#›</a:t>
            </a:fld>
            <a:endParaRPr lang="ko-KR" altLang="en-US" sz="10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55" r:id="rId3"/>
    <p:sldLayoutId id="214748366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151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985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283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9232867" y="40370"/>
            <a:ext cx="3465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A3BFAC8D-833D-4F68-8B40-B763D6AE9898}" type="slidenum">
              <a:rPr lang="ko-KR" altLang="en-US" sz="1000" smtClean="0">
                <a:solidFill>
                  <a:prstClr val="black"/>
                </a:solidFill>
                <a:latin typeface="맑은 고딕"/>
                <a:ea typeface="맑은 고딕"/>
              </a:rPr>
              <a:pPr/>
              <a:t>‹#›</a:t>
            </a:fld>
            <a:endParaRPr lang="ko-KR" altLang="en-US" sz="10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30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3" y="-477"/>
            <a:ext cx="99014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텍스트 개체 틀 8"/>
          <p:cNvSpPr txBox="1">
            <a:spLocks/>
          </p:cNvSpPr>
          <p:nvPr/>
        </p:nvSpPr>
        <p:spPr>
          <a:xfrm>
            <a:off x="0" y="5343525"/>
            <a:ext cx="9906000" cy="342900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</a:pP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smtClean="0">
                <a:latin typeface="맑은 고딕" pitchFamily="50" charset="-127"/>
                <a:ea typeface="맑은 고딕" pitchFamily="50" charset="-127"/>
              </a:rPr>
              <a:t>관리 시스템 구축 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프로젝트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37368"/>
              </p:ext>
            </p:extLst>
          </p:nvPr>
        </p:nvGraphicFramePr>
        <p:xfrm>
          <a:off x="2757488" y="5722271"/>
          <a:ext cx="4391025" cy="677619"/>
        </p:xfrm>
        <a:graphic>
          <a:graphicData uri="http://schemas.openxmlformats.org/drawingml/2006/table">
            <a:tbl>
              <a:tblPr/>
              <a:tblGrid>
                <a:gridCol w="594398"/>
                <a:gridCol w="1614967"/>
                <a:gridCol w="569990"/>
                <a:gridCol w="1611670"/>
              </a:tblGrid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2017.01.02</a:t>
                      </a:r>
                      <a:endParaRPr lang="ko-KR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작성자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지트레이스</a:t>
                      </a:r>
                      <a:endParaRPr lang="ko-KR" sz="9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검토일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P  </a:t>
                      </a:r>
                      <a:r>
                        <a:rPr lang="en-US" altLang="ko-KR" sz="900" b="1" kern="100" baseline="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</a:t>
                      </a:r>
                      <a:r>
                        <a:rPr lang="en-US" alt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M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선덕 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   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altLang="ko-KR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5873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승인일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1000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1" kern="100" dirty="0" smtClean="0"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승인자</a:t>
                      </a:r>
                      <a:endParaRPr lang="ko-KR" sz="1000" b="1" kern="100" dirty="0"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위고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                </a:t>
                      </a:r>
                      <a:r>
                        <a:rPr lang="en-US" sz="900" kern="1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    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인</a:t>
                      </a:r>
                      <a:r>
                        <a:rPr lang="en-US" sz="9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)</a:t>
                      </a:r>
                      <a:endParaRPr lang="ko-KR" altLang="en-US" sz="1000" kern="100" dirty="0">
                        <a:solidFill>
                          <a:schemeClr val="bg1">
                            <a:lumMod val="7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423"/>
          <p:cNvSpPr txBox="1">
            <a:spLocks noChangeArrowheads="1"/>
          </p:cNvSpPr>
          <p:nvPr/>
        </p:nvSpPr>
        <p:spPr bwMode="auto">
          <a:xfrm>
            <a:off x="3024151" y="3286126"/>
            <a:ext cx="6756400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ko-KR" sz="2800" dirty="0" err="1" smtClean="0">
                <a:latin typeface="YouandiModern HeadBold" pitchFamily="18" charset="-127"/>
                <a:ea typeface="YouandiModern HeadBold" pitchFamily="18" charset="-127"/>
              </a:rPr>
              <a:t>Ver</a:t>
            </a:r>
            <a:r>
              <a:rPr lang="en-US" altLang="ko-KR" sz="2800" dirty="0" smtClean="0">
                <a:latin typeface="YouandiModern HeadBold" pitchFamily="18" charset="-127"/>
                <a:ea typeface="YouandiModern HeadBold" pitchFamily="18" charset="-127"/>
              </a:rPr>
              <a:t> 0.1</a:t>
            </a:r>
            <a:r>
              <a:rPr lang="en-US" altLang="ko-KR" sz="2800" b="1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ko-KR" altLang="en-US" sz="2800" b="1" dirty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6" name="Text Box 426"/>
          <p:cNvSpPr txBox="1">
            <a:spLocks noChangeArrowheads="1"/>
          </p:cNvSpPr>
          <p:nvPr/>
        </p:nvSpPr>
        <p:spPr bwMode="auto">
          <a:xfrm>
            <a:off x="1620042" y="1444631"/>
            <a:ext cx="6665913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세차 관리 시스템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  <a:p>
            <a:pPr algn="ctr">
              <a:spcBef>
                <a:spcPct val="50000"/>
              </a:spcBef>
            </a:pP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고객용 </a:t>
            </a:r>
            <a:r>
              <a:rPr lang="ko-KR" altLang="en-US" sz="2800" dirty="0" err="1" smtClean="0">
                <a:latin typeface="YouandiModern HeadBold" pitchFamily="18" charset="-127"/>
                <a:ea typeface="YouandiModern HeadBold" pitchFamily="18" charset="-127"/>
              </a:rPr>
              <a:t>앱</a:t>
            </a:r>
            <a:r>
              <a:rPr lang="ko-KR" altLang="en-US" sz="2800" dirty="0" smtClean="0">
                <a:latin typeface="YouandiModern HeadBold" pitchFamily="18" charset="-127"/>
                <a:ea typeface="YouandiModern HeadBold" pitchFamily="18" charset="-127"/>
              </a:rPr>
              <a:t> </a:t>
            </a:r>
            <a:endParaRPr lang="en-US" altLang="ko-KR" sz="2800" dirty="0" smtClean="0">
              <a:latin typeface="YouandiModern HeadBold" pitchFamily="18" charset="-127"/>
              <a:ea typeface="YouandiModern HeadBold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589293">
            <a:off x="7890224" y="479021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CONFIDENTIAL</a:t>
            </a:r>
            <a:endParaRPr lang="ko-KR" altLang="en-US" sz="16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422"/>
          <p:cNvSpPr>
            <a:spLocks noChangeShapeType="1"/>
          </p:cNvSpPr>
          <p:nvPr/>
        </p:nvSpPr>
        <p:spPr bwMode="auto">
          <a:xfrm>
            <a:off x="698962" y="2964226"/>
            <a:ext cx="90471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90593" y="605671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2800" dirty="0" smtClean="0">
                <a:latin typeface="맑은 고딕" pitchFamily="50" charset="-127"/>
                <a:ea typeface="맑은 고딕" pitchFamily="50" charset="-127"/>
              </a:rPr>
              <a:t>위고 </a:t>
            </a:r>
            <a:endParaRPr kumimoji="0" lang="ko-KR" alt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51" y="856844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93643" y="2523532"/>
            <a:ext cx="2369528" cy="23403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주일간의 날씨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타사 참조 </a:t>
            </a:r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조이웬웨시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</a:p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sp>
        <p:nvSpPr>
          <p:cNvPr id="47" name="한쪽 모서리는 잘리고 다른 쪽 모서리는 둥근 사각형 46"/>
          <p:cNvSpPr/>
          <p:nvPr/>
        </p:nvSpPr>
        <p:spPr>
          <a:xfrm>
            <a:off x="909906" y="2525777"/>
            <a:ext cx="2353266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날    씨 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856844"/>
            <a:ext cx="3446154" cy="557610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3272" y="1515057"/>
            <a:ext cx="2448227" cy="4320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최근 예약 </a:t>
            </a:r>
            <a:r>
              <a:rPr lang="en-US" altLang="ko-KR" sz="800" dirty="0" smtClean="0">
                <a:solidFill>
                  <a:schemeClr val="tx1"/>
                </a:solidFill>
              </a:rPr>
              <a:t>: 2017 </a:t>
            </a:r>
            <a:r>
              <a:rPr lang="ko-KR" altLang="en-US" sz="800" smtClean="0">
                <a:solidFill>
                  <a:schemeClr val="tx1"/>
                </a:solidFill>
              </a:rPr>
              <a:t>년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월 </a:t>
            </a:r>
            <a:r>
              <a:rPr lang="en-US" altLang="ko-KR" sz="800" dirty="0" smtClean="0">
                <a:solidFill>
                  <a:schemeClr val="tx1"/>
                </a:solidFill>
              </a:rPr>
              <a:t>21</a:t>
            </a:r>
            <a:r>
              <a:rPr lang="ko-KR" altLang="en-US" sz="800" smtClean="0">
                <a:solidFill>
                  <a:schemeClr val="tx1"/>
                </a:solidFill>
              </a:rPr>
              <a:t>일 </a:t>
            </a:r>
            <a:r>
              <a:rPr lang="en-US" altLang="ko-KR" sz="800" dirty="0" smtClean="0">
                <a:solidFill>
                  <a:schemeClr val="tx1"/>
                </a:solidFill>
              </a:rPr>
              <a:t>14 :00 </a:t>
            </a:r>
            <a:r>
              <a:rPr lang="ko-KR" altLang="en-US" sz="800" smtClean="0">
                <a:solidFill>
                  <a:schemeClr val="tx1"/>
                </a:solidFill>
              </a:rPr>
              <a:t>분 세차 예약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른쪽 화살표 72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955" y="856844"/>
            <a:ext cx="3446154" cy="543955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885502"/>
            <a:ext cx="3446154" cy="5547449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890162"/>
            <a:ext cx="3446154" cy="5542789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4347" y="403780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47" y="4390226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상품 선택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347" y="47426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22" y="50855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4347" y="54284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5509927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5" y="5156671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815943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461329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4098744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56871" y="57713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595" y="6108173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45889" y="369264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1337" y="3774125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36140" y="403780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36580" y="5949280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376671" y="439699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32066" y="437983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687461" y="437898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4516475" y="5326995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68826" y="5601796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268826" y="5509927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5333831" y="5297116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955" y="3748520"/>
            <a:ext cx="181334" cy="259195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68456" y="865887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    약</a:t>
            </a:r>
          </a:p>
        </p:txBody>
      </p:sp>
      <p:sp>
        <p:nvSpPr>
          <p:cNvPr id="69" name="오른쪽 화살표 68"/>
          <p:cNvSpPr/>
          <p:nvPr/>
        </p:nvSpPr>
        <p:spPr>
          <a:xfrm rot="10800000">
            <a:off x="4250130" y="935398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69799" y="878829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    약</a:t>
            </a:r>
          </a:p>
        </p:txBody>
      </p:sp>
      <p:sp>
        <p:nvSpPr>
          <p:cNvPr id="71" name="오른쪽 화살표 70"/>
          <p:cNvSpPr/>
          <p:nvPr/>
        </p:nvSpPr>
        <p:spPr>
          <a:xfrm rot="10800000">
            <a:off x="451473" y="948340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1" y="1462489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72480" y="85721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2480" y="85721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" y="95469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313087" y="121821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3665" y="86424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127977" y="95780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41" y="935053"/>
            <a:ext cx="380388" cy="4105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2229" y="371262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77" y="3794100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2480" y="4057776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2920" y="5969255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1" y="416709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68406" y="414992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23801" y="41490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2815" y="534697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05166" y="5621771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05166" y="5529902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1470171" y="5317091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16" y="1490595"/>
            <a:ext cx="3446154" cy="499043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139195" y="88532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195" y="88532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2" y="982800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 bwMode="auto">
          <a:xfrm>
            <a:off x="4179802" y="1246317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130380" y="89235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4994692" y="985907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56" y="963159"/>
            <a:ext cx="380388" cy="41057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48944" y="374073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392" y="3822206"/>
            <a:ext cx="224305" cy="21087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939635" y="6165304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519530" y="5543019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271881" y="5817820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5271881" y="5725951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 bwMode="auto">
          <a:xfrm>
            <a:off x="5336886" y="5513140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492964" y="420634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648359" y="418918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6803754" y="4188335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419011" y="5053470"/>
            <a:ext cx="17043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1234 **** **** </a:t>
            </a: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err="1">
                <a:latin typeface="맑은 고딕" pitchFamily="50" charset="-127"/>
                <a:ea typeface="맑은 고딕" pitchFamily="50" charset="-127"/>
              </a:rPr>
              <a:t>신한은행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74721 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1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1" y="1462489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72480" y="85721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2480" y="85721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7" y="95469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313087" y="121821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3665" y="86424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127977" y="95780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241" y="935053"/>
            <a:ext cx="380388" cy="4105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282229" y="371262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677" y="3794100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2480" y="4057776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72920" y="5969255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선택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3011" y="4167094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결제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668406" y="4149929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823801" y="4149080"/>
            <a:ext cx="720345" cy="7596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 결제 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52815" y="5346970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포인트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05166" y="5621771"/>
            <a:ext cx="1368152" cy="2727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err="1" smtClean="0">
                <a:solidFill>
                  <a:schemeClr val="tx1"/>
                </a:solidFill>
              </a:rPr>
              <a:t>Xxxx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원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405166" y="5529902"/>
            <a:ext cx="141863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1470171" y="5317091"/>
            <a:ext cx="11705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사용가능   </a:t>
            </a:r>
            <a:r>
              <a:rPr kumimoji="0" lang="en-US" altLang="ko-KR" sz="800" dirty="0" err="1" smtClean="0">
                <a:latin typeface="맑은 고딕" pitchFamily="50" charset="-127"/>
                <a:ea typeface="맑은 고딕" pitchFamily="50" charset="-127"/>
              </a:rPr>
              <a:t>xxxxxx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원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16" y="1490595"/>
            <a:ext cx="3446154" cy="4990437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139195" y="88532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39195" y="88532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2" y="982800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 bwMode="auto">
          <a:xfrm>
            <a:off x="4179802" y="1246317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4130380" y="89235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 bwMode="auto">
          <a:xfrm>
            <a:off x="4994692" y="985907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56" y="963159"/>
            <a:ext cx="380388" cy="410577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148944" y="3740730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392" y="3822206"/>
            <a:ext cx="224305" cy="210873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64803" y="4398894"/>
            <a:ext cx="11833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기업은행 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74721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1234 **** ****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3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36140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57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176747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127325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4991637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901" y="915078"/>
            <a:ext cx="380388" cy="4105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44347" y="403780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4347" y="4390226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상품 선택  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4347" y="47426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4822" y="50855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44347" y="54284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5509927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95" y="5156671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815943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795" y="4461329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610" y="4098744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56871" y="5771351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5595" y="6108173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결제 하기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smtClean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45,000 </a:t>
            </a:r>
            <a:r>
              <a:rPr lang="ko-KR" altLang="en-US" sz="1100" b="1" smtClean="0">
                <a:solidFill>
                  <a:schemeClr val="tx1"/>
                </a:solidFill>
              </a:rPr>
              <a:t>원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1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45889" y="369264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비밀번호 입력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1337" y="3774125"/>
            <a:ext cx="224305" cy="2108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136140" y="4037801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36580" y="5949280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</a:t>
            </a: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3955" y="3748520"/>
            <a:ext cx="181334" cy="2591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31337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36536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48910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51651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456850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969224" y="4325620"/>
            <a:ext cx="346770" cy="3512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4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61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36140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57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176747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127325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4991637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901" y="915078"/>
            <a:ext cx="380388" cy="41057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56249" y="1426862"/>
            <a:ext cx="3441675" cy="50060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40607" y="5889374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  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1018961" y="1728611"/>
            <a:ext cx="66877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위치 정보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****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****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141367" y="6079138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88664" y="6079138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47541" y="573965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9" y="1442514"/>
            <a:ext cx="3446154" cy="4990437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359478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9478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400085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344488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50663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1214975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7214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239" y="915078"/>
            <a:ext cx="380388" cy="410577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59478" y="462684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9478" y="4979273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9478" y="53316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49953" y="56745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59478" y="6017498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6098974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26" y="5745718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5404990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926" y="5050376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741" y="4687791"/>
            <a:ext cx="196673" cy="22687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82" y="1442514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4077161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77161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78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4117768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4062171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068346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4932658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04897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22" y="915078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24522"/>
              </p:ext>
            </p:extLst>
          </p:nvPr>
        </p:nvGraphicFramePr>
        <p:xfrm>
          <a:off x="4105106" y="4488718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4558125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4927219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9829" y="5296313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6318" y="5675342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4409" y="6044436"/>
            <a:ext cx="225963" cy="23712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4070986" y="415132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0540" y="4231341"/>
            <a:ext cx="224305" cy="2155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5248" y="4196360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1"/>
          <p:cNvSpPr>
            <a:spLocks noChangeArrowheads="1"/>
          </p:cNvSpPr>
          <p:nvPr/>
        </p:nvSpPr>
        <p:spPr bwMode="auto">
          <a:xfrm>
            <a:off x="309563" y="285750"/>
            <a:ext cx="9286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개정 이력서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85658"/>
              </p:ext>
            </p:extLst>
          </p:nvPr>
        </p:nvGraphicFramePr>
        <p:xfrm>
          <a:off x="874714" y="1168400"/>
          <a:ext cx="8172450" cy="3048000"/>
        </p:xfrm>
        <a:graphic>
          <a:graphicData uri="http://schemas.openxmlformats.org/drawingml/2006/table">
            <a:tbl>
              <a:tblPr/>
              <a:tblGrid>
                <a:gridCol w="881170"/>
                <a:gridCol w="1130535"/>
                <a:gridCol w="5177928"/>
                <a:gridCol w="982817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일자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.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개정 내용 및 페이지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작성자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0.10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2017.01.02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0.20</a:t>
                      </a: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latin typeface="+mn-ea"/>
                          <a:ea typeface="+mn-ea"/>
                          <a:cs typeface="Times New Roman"/>
                        </a:rPr>
                        <a:t>2017.1.10</a:t>
                      </a: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관리부문 추가 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지트레이스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15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82593"/>
              </p:ext>
            </p:extLst>
          </p:nvPr>
        </p:nvGraphicFramePr>
        <p:xfrm>
          <a:off x="304904" y="4533863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4603270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4972364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7" y="5341458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16" y="5720487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07" y="6089581"/>
            <a:ext cx="225963" cy="23712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257388"/>
              </p:ext>
            </p:extLst>
          </p:nvPr>
        </p:nvGraphicFramePr>
        <p:xfrm>
          <a:off x="4042404" y="3182435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51842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4996160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365254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5744283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6113377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733756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0633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3642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7278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0633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37587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5901" y="4630025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4018596" y="2837315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8150" y="2917332"/>
            <a:ext cx="224305" cy="2155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858" y="2882351"/>
            <a:ext cx="181334" cy="259195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73872" y="4170924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426" y="4250941"/>
            <a:ext cx="224305" cy="215511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134" y="4215960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33362"/>
              </p:ext>
            </p:extLst>
          </p:nvPr>
        </p:nvGraphicFramePr>
        <p:xfrm>
          <a:off x="315134" y="4590442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7" name="그림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4659849"/>
            <a:ext cx="225963" cy="23712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5028943"/>
            <a:ext cx="225963" cy="23712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57" y="5398037"/>
            <a:ext cx="225963" cy="23712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46" y="5777066"/>
            <a:ext cx="225963" cy="23712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37" y="6146160"/>
            <a:ext cx="225963" cy="23712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610252"/>
              </p:ext>
            </p:extLst>
          </p:nvPr>
        </p:nvGraphicFramePr>
        <p:xfrm>
          <a:off x="4042404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 (15,000</a:t>
                      </a:r>
                      <a:r>
                        <a:rPr lang="ko-KR" altLang="en-US" sz="1000" baseline="0" smtClean="0"/>
                        <a:t>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8238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026701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5395795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5774824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6143918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56731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2480" y="4149080"/>
            <a:ext cx="3456384" cy="4183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9342" y="4209049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896" y="4289066"/>
            <a:ext cx="224305" cy="21551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604" y="4254085"/>
            <a:ext cx="181334" cy="25919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4010936" y="2885320"/>
            <a:ext cx="3444762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0490" y="2965337"/>
            <a:ext cx="224305" cy="21551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198" y="2930356"/>
            <a:ext cx="181334" cy="2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21131"/>
              </p:ext>
            </p:extLst>
          </p:nvPr>
        </p:nvGraphicFramePr>
        <p:xfrm>
          <a:off x="4042404" y="3212976"/>
          <a:ext cx="3413730" cy="318784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492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9311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8238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3673937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101" y="5376745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590" y="5755774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681" y="6124868"/>
            <a:ext cx="225963" cy="2371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03090" y="399194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18461" y="4321522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327119" y="4622463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000993" y="3986081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00993" y="4321522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000992" y="4634061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5566" y="4863585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9233"/>
              </p:ext>
            </p:extLst>
          </p:nvPr>
        </p:nvGraphicFramePr>
        <p:xfrm>
          <a:off x="298073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96" y="3282383"/>
            <a:ext cx="225963" cy="23712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026701"/>
            <a:ext cx="225963" cy="2371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395795"/>
            <a:ext cx="225963" cy="23712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34" y="5774824"/>
            <a:ext cx="225963" cy="237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25" y="6143918"/>
            <a:ext cx="225963" cy="23712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58759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4130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82788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56662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56662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256661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12400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953656"/>
              </p:ext>
            </p:extLst>
          </p:nvPr>
        </p:nvGraphicFramePr>
        <p:xfrm>
          <a:off x="-3180624" y="4596553"/>
          <a:ext cx="3413730" cy="186289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45901" y="4665960"/>
            <a:ext cx="225963" cy="23712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45901" y="5035054"/>
            <a:ext cx="225963" cy="23712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45901" y="5404148"/>
            <a:ext cx="225963" cy="237127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39412" y="5783177"/>
            <a:ext cx="225963" cy="23712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21321" y="6152271"/>
            <a:ext cx="225963" cy="2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1487659"/>
            <a:ext cx="3446154" cy="49904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276959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6959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6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 bwMode="auto">
          <a:xfrm>
            <a:off x="317566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261969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8144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 bwMode="auto">
          <a:xfrm>
            <a:off x="1132456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4695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720" y="960223"/>
            <a:ext cx="380388" cy="41057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03" y="1487659"/>
            <a:ext cx="3446154" cy="499043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4001782" y="88238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001782" y="882384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69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899" y="979864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 bwMode="auto">
          <a:xfrm>
            <a:off x="4042389" y="12433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3986792" y="143918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3992967" y="88941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857279" y="98297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29518" y="1537408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43" y="960223"/>
            <a:ext cx="380388" cy="410577"/>
          </a:xfrm>
          <a:prstGeom prst="rect">
            <a:avLst/>
          </a:prstGeom>
        </p:spPr>
      </p:pic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551691"/>
              </p:ext>
            </p:extLst>
          </p:nvPr>
        </p:nvGraphicFramePr>
        <p:xfrm>
          <a:off x="4042404" y="3155826"/>
          <a:ext cx="3413730" cy="332465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13730"/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92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95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483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       1</a:t>
                      </a:r>
                      <a:r>
                        <a:rPr lang="ko-KR" altLang="en-US" sz="1000" baseline="0" smtClean="0"/>
                        <a:t>회 는 </a:t>
                      </a:r>
                      <a:r>
                        <a:rPr lang="en-US" altLang="ko-KR" sz="1000" baseline="0" dirty="0" err="1" smtClean="0"/>
                        <a:t>xxxxxxxxxxxxxxxxxxxxxxxxxxxxxxx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2" name="그림 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127" y="3225233"/>
            <a:ext cx="225963" cy="2371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3616787"/>
            <a:ext cx="225963" cy="237127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576" y="3957439"/>
            <a:ext cx="225963" cy="237127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5" y="4336468"/>
            <a:ext cx="225963" cy="237127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156" y="4705562"/>
            <a:ext cx="225963" cy="2371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07534" y="61452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679233"/>
              </p:ext>
            </p:extLst>
          </p:nvPr>
        </p:nvGraphicFramePr>
        <p:xfrm>
          <a:off x="298073" y="3212976"/>
          <a:ext cx="3413730" cy="324647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06865"/>
                <a:gridCol w="1706865"/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</a:t>
                      </a:r>
                      <a:r>
                        <a:rPr lang="ko-KR" altLang="en-US" sz="1000" smtClean="0"/>
                        <a:t>내부 세차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smtClean="0"/>
                        <a:t>세차 간단한 내역 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smtClean="0"/>
                        <a:t>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1658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baseline="0" smtClean="0"/>
                        <a:t>         옵션 </a:t>
                      </a:r>
                      <a:r>
                        <a:rPr lang="en-US" altLang="ko-KR" sz="1000" baseline="0" dirty="0" smtClean="0"/>
                        <a:t>1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</a:t>
                      </a:r>
                    </a:p>
                    <a:p>
                      <a:pPr algn="l" latinLnBrk="1"/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ko-KR" altLang="en-US" sz="1000" baseline="0" dirty="0" smtClean="0"/>
                        <a:t>          옵션 </a:t>
                      </a:r>
                      <a:r>
                        <a:rPr lang="en-US" altLang="ko-KR" sz="1000" baseline="0" dirty="0" smtClean="0"/>
                        <a:t>2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699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외부 세차 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534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ko-KR" altLang="en-US" sz="1000" baseline="0" smtClean="0"/>
                        <a:t>내부 세차 </a:t>
                      </a:r>
                      <a:r>
                        <a:rPr lang="en-US" altLang="ko-KR" sz="1000" baseline="0" dirty="0" smtClean="0"/>
                        <a:t>+ </a:t>
                      </a:r>
                      <a:r>
                        <a:rPr lang="ko-KR" altLang="en-US" sz="1000" baseline="0" smtClean="0"/>
                        <a:t>외부 세차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 세차</a:t>
                      </a:r>
                      <a:r>
                        <a:rPr lang="en-US" altLang="ko-KR" sz="1000" baseline="0" dirty="0" smtClean="0"/>
                        <a:t> (2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      </a:t>
                      </a:r>
                      <a:r>
                        <a:rPr lang="ko-KR" altLang="en-US" sz="1000" smtClean="0"/>
                        <a:t>월 세차 </a:t>
                      </a:r>
                      <a:r>
                        <a:rPr lang="en-US" altLang="ko-KR" sz="1000" dirty="0" smtClean="0"/>
                        <a:t>( 4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smtClean="0"/>
                        <a:t>회 </a:t>
                      </a:r>
                      <a:r>
                        <a:rPr lang="en-US" altLang="ko-KR" sz="1000" baseline="0" dirty="0" smtClean="0"/>
                        <a:t>)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96" y="3282383"/>
            <a:ext cx="225963" cy="23712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026701"/>
            <a:ext cx="225963" cy="23712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45" y="5395795"/>
            <a:ext cx="225963" cy="23712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34" y="5774824"/>
            <a:ext cx="225963" cy="23712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25" y="6143918"/>
            <a:ext cx="225963" cy="23712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58759" y="3764297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4130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82788" y="4394820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56662" y="375843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256662" y="4093879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256661" y="4406418"/>
            <a:ext cx="182527" cy="1726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12400" y="4648627"/>
            <a:ext cx="1611358" cy="2564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선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택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68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3693" y="6093296"/>
            <a:ext cx="3461144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( 45,000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원 </a:t>
            </a:r>
            <a:r>
              <a:rPr lang="en-US" altLang="ko-KR" sz="1000" b="1" dirty="0" smtClean="0">
                <a:solidFill>
                  <a:prstClr val="white"/>
                </a:solidFill>
              </a:rPr>
              <a:t>) 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진행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783351" y="5273492"/>
            <a:ext cx="1497216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43864" y="5273492"/>
            <a:ext cx="1478548" cy="2176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  비 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0552" y="5496447"/>
            <a:ext cx="2664296" cy="2314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세차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smtClean="0">
                <a:solidFill>
                  <a:schemeClr val="tx1"/>
                </a:solidFill>
              </a:rPr>
              <a:t>내부 </a:t>
            </a:r>
            <a:r>
              <a:rPr lang="en-US" altLang="ko-KR" sz="900" dirty="0" smtClean="0">
                <a:solidFill>
                  <a:schemeClr val="tx1"/>
                </a:solidFill>
              </a:rPr>
              <a:t>+ </a:t>
            </a:r>
            <a:r>
              <a:rPr lang="ko-KR" altLang="en-US" sz="900" dirty="0" smtClean="0">
                <a:solidFill>
                  <a:schemeClr val="tx1"/>
                </a:solidFill>
              </a:rPr>
              <a:t>외부    옵션 </a:t>
            </a:r>
            <a:r>
              <a:rPr lang="en-US" altLang="ko-KR" sz="900" dirty="0" smtClean="0">
                <a:solidFill>
                  <a:schemeClr val="tx1"/>
                </a:solidFill>
              </a:rPr>
              <a:t>: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유막제거</a:t>
            </a:r>
            <a:r>
              <a:rPr lang="ko-KR" altLang="en-US" sz="900" dirty="0" smtClean="0">
                <a:solidFill>
                  <a:schemeClr val="tx1"/>
                </a:solidFill>
              </a:rPr>
              <a:t> 외 </a:t>
            </a:r>
            <a:r>
              <a:rPr lang="en-US" altLang="ko-KR" sz="900" dirty="0" smtClean="0">
                <a:solidFill>
                  <a:schemeClr val="tx1"/>
                </a:solidFill>
              </a:rPr>
              <a:t>2</a:t>
            </a:r>
            <a:r>
              <a:rPr lang="ko-KR" altLang="en-US" sz="900" dirty="0" smtClean="0">
                <a:solidFill>
                  <a:schemeClr val="tx1"/>
                </a:solidFill>
              </a:rPr>
              <a:t>건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80898" y="1492263"/>
            <a:ext cx="3216328" cy="2474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dirty="0" smtClean="0">
                <a:solidFill>
                  <a:schemeClr val="tx1"/>
                </a:solidFill>
              </a:rPr>
              <a:t>1337-21 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81222" y="4794770"/>
            <a:ext cx="2951089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51</a:t>
            </a:r>
            <a:r>
              <a:rPr lang="ko-KR" altLang="en-US" sz="1000" dirty="0" smtClean="0">
                <a:solidFill>
                  <a:schemeClr val="tx1"/>
                </a:solidFill>
              </a:rPr>
              <a:t>고</a:t>
            </a:r>
            <a:r>
              <a:rPr lang="en-US" altLang="ko-KR" sz="1000" dirty="0" smtClean="0">
                <a:solidFill>
                  <a:schemeClr val="tx1"/>
                </a:solidFill>
              </a:rPr>
              <a:t>1738  ( </a:t>
            </a:r>
            <a:r>
              <a:rPr lang="ko-KR" altLang="en-US" sz="1000" dirty="0" smtClean="0">
                <a:solidFill>
                  <a:schemeClr val="tx1"/>
                </a:solidFill>
              </a:rPr>
              <a:t>기아 </a:t>
            </a:r>
            <a:r>
              <a:rPr lang="en-US" altLang="ko-KR" sz="1000" dirty="0" smtClean="0">
                <a:solidFill>
                  <a:schemeClr val="tx1"/>
                </a:solidFill>
              </a:rPr>
              <a:t>/ </a:t>
            </a:r>
            <a:r>
              <a:rPr lang="ko-KR" altLang="en-US" sz="1000" dirty="0" smtClean="0">
                <a:solidFill>
                  <a:schemeClr val="tx1"/>
                </a:solidFill>
              </a:rPr>
              <a:t>카니발 </a:t>
            </a:r>
            <a:r>
              <a:rPr lang="en-US" altLang="ko-KR" sz="1000" dirty="0" smtClean="0">
                <a:solidFill>
                  <a:schemeClr val="tx1"/>
                </a:solidFill>
              </a:rPr>
              <a:t>/ LPG) – </a:t>
            </a:r>
            <a:r>
              <a:rPr lang="ko-KR" altLang="en-US" sz="1000" dirty="0" smtClean="0">
                <a:solidFill>
                  <a:schemeClr val="tx1"/>
                </a:solidFill>
              </a:rPr>
              <a:t>승합차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4561" y="5724688"/>
            <a:ext cx="2957750" cy="2648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예약일 </a:t>
            </a:r>
            <a:r>
              <a:rPr lang="en-US" altLang="ko-KR" sz="1000" dirty="0" smtClean="0">
                <a:solidFill>
                  <a:schemeClr val="tx1"/>
                </a:solidFill>
              </a:rPr>
              <a:t>: 2017</a:t>
            </a:r>
            <a:r>
              <a:rPr lang="ko-KR" altLang="en-US" sz="1000" dirty="0" smtClean="0">
                <a:solidFill>
                  <a:schemeClr val="tx1"/>
                </a:solidFill>
              </a:rPr>
              <a:t>년 </a:t>
            </a:r>
            <a:r>
              <a:rPr lang="en-US" altLang="ko-KR" sz="1000" dirty="0" smtClean="0">
                <a:solidFill>
                  <a:schemeClr val="tx1"/>
                </a:solidFill>
              </a:rPr>
              <a:t>12</a:t>
            </a:r>
            <a:r>
              <a:rPr lang="ko-KR" altLang="en-US" sz="1000" dirty="0" smtClean="0">
                <a:solidFill>
                  <a:schemeClr val="tx1"/>
                </a:solidFill>
              </a:rPr>
              <a:t>월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일    </a:t>
            </a:r>
            <a:r>
              <a:rPr lang="en-US" altLang="ko-KR" sz="1000" dirty="0" smtClean="0">
                <a:solidFill>
                  <a:schemeClr val="tx1"/>
                </a:solidFill>
              </a:rPr>
              <a:t>14</a:t>
            </a:r>
            <a:r>
              <a:rPr lang="ko-KR" altLang="en-US" sz="1000" dirty="0" smtClean="0">
                <a:solidFill>
                  <a:schemeClr val="tx1"/>
                </a:solidFill>
              </a:rPr>
              <a:t>시 </a:t>
            </a:r>
            <a:r>
              <a:rPr lang="en-US" altLang="ko-KR" sz="1000" dirty="0" smtClean="0">
                <a:solidFill>
                  <a:schemeClr val="tx1"/>
                </a:solidFill>
              </a:rPr>
              <a:t>30</a:t>
            </a:r>
            <a:r>
              <a:rPr lang="ko-KR" altLang="en-US" sz="1000" dirty="0" smtClean="0">
                <a:solidFill>
                  <a:schemeClr val="tx1"/>
                </a:solidFill>
              </a:rPr>
              <a:t>분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23" y="915078"/>
            <a:ext cx="380388" cy="410577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02204" y="5172411"/>
            <a:ext cx="352158" cy="8617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내역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6271" y="4787981"/>
            <a:ext cx="352158" cy="2716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</a:t>
            </a:r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4157" y="5163378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155432" y="51475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02882" y="466490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87007" y="5649153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13584" y="6183227"/>
            <a:ext cx="225898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세차 상풍 선택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상품을 선택을 하면 해당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와 같이 추가 옵션에 대한 내용을 표시를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1-2 </a:t>
            </a:r>
            <a:r>
              <a:rPr lang="ko-KR" altLang="en-US" smtClean="0"/>
              <a:t>선택을 하면 세부 옵션사항을 표시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1-3 </a:t>
            </a:r>
            <a:r>
              <a:rPr lang="ko-KR" altLang="en-US" dirty="0" smtClean="0"/>
              <a:t>선택을 하면 체크가 되면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결제 금액이 계속 추가가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체크를 </a:t>
            </a:r>
            <a:r>
              <a:rPr lang="ko-KR" altLang="en-US" dirty="0" err="1" smtClean="0"/>
              <a:t>할때마다</a:t>
            </a:r>
            <a:r>
              <a:rPr lang="ko-KR" altLang="en-US" dirty="0" smtClean="0"/>
              <a:t> 해당 금액이 업데이트가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1-4 1-2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1-1 </a:t>
            </a:r>
            <a:r>
              <a:rPr lang="ko-KR" altLang="en-US" dirty="0" smtClean="0"/>
              <a:t>의 선택한 금액의 내용이 표시가 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1-5 </a:t>
            </a:r>
            <a:r>
              <a:rPr lang="ko-KR" altLang="en-US" dirty="0" smtClean="0"/>
              <a:t>예약하기를 선택을 하면 이전페이지로 이동을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1-6 </a:t>
            </a:r>
            <a:r>
              <a:rPr lang="ko-KR" altLang="en-US" dirty="0" smtClean="0"/>
              <a:t>다른 상품을 선택을 하면 기존에 표시 된 내역을 닫고 선택한 옵션을 표시를 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 smtClean="0"/>
              <a:t>만약 다른 옵션이 펼쳐져 있는 것이 있다가 </a:t>
            </a:r>
            <a:endParaRPr lang="en-US" altLang="ko-KR" dirty="0" smtClean="0"/>
          </a:p>
          <a:p>
            <a:r>
              <a:rPr lang="ko-KR" altLang="en-US" dirty="0" smtClean="0"/>
              <a:t>현재 상태를 유지를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030225" y="1947445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030224" y="4633561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039749" y="5346840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61" y="2046996"/>
            <a:ext cx="558907" cy="43102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269" y="4729536"/>
            <a:ext cx="558907" cy="43102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889" y="5461571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90335" y="2709876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390335" y="2956973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0335" y="3204070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390335" y="3451168"/>
            <a:ext cx="141134" cy="13095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589795" y="2669310"/>
            <a:ext cx="57606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039749" y="448954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86391" y="3672214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057334" y="3663835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18092" y="4159483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642361" y="1985771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4048413" y="2963780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1-5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338977" y="375787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1-4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4592217" y="586861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1-6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022" y="2164138"/>
            <a:ext cx="228950" cy="237127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701" y="2896023"/>
            <a:ext cx="228950" cy="23712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941" y="3604683"/>
            <a:ext cx="228950" cy="237127"/>
          </a:xfrm>
          <a:prstGeom prst="rect">
            <a:avLst/>
          </a:prstGeom>
        </p:spPr>
      </p:pic>
      <p:sp>
        <p:nvSpPr>
          <p:cNvPr id="68" name="타원 67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추가 옵션이 없는 상태를 선택을 하면 </a:t>
            </a:r>
            <a:endParaRPr lang="en-US" altLang="ko-KR" dirty="0" smtClean="0"/>
          </a:p>
          <a:p>
            <a:r>
              <a:rPr lang="en-US" altLang="ko-KR" dirty="0" smtClean="0"/>
              <a:t>1-2 </a:t>
            </a:r>
            <a:r>
              <a:rPr lang="ko-KR" altLang="en-US" dirty="0" smtClean="0"/>
              <a:t>과 같이 표시가 되면 </a:t>
            </a:r>
            <a:r>
              <a:rPr lang="en-US" altLang="ko-KR" dirty="0" smtClean="0"/>
              <a:t>1-2</a:t>
            </a:r>
            <a:r>
              <a:rPr lang="ko-KR" altLang="en-US" dirty="0" smtClean="0"/>
              <a:t>와 같이 선택을 한다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</p:txBody>
      </p:sp>
      <p:sp>
        <p:nvSpPr>
          <p:cNvPr id="38" name="직사각형 37"/>
          <p:cNvSpPr/>
          <p:nvPr/>
        </p:nvSpPr>
        <p:spPr>
          <a:xfrm>
            <a:off x="395155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959878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95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4000485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944888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951063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4815375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39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08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6790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6789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5338340" y="2111265"/>
            <a:ext cx="184389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574" y="1508548"/>
            <a:ext cx="352425" cy="3048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4100244" y="350905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092116" y="2742986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250,000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25000 (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1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2 +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옵션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3)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117829" y="268334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838347" y="3172861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3827" y="826433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72155" y="83314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7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2" y="93062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 bwMode="auto">
          <a:xfrm>
            <a:off x="212762" y="119414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157165" y="138995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63340" y="84018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 bwMode="auto">
          <a:xfrm>
            <a:off x="1027652" y="93373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16" y="910988"/>
            <a:ext cx="380388" cy="4105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85" y="1431708"/>
            <a:ext cx="3446154" cy="4990437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179067" y="1453507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066" y="1453188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세차 상품 선택</a:t>
            </a:r>
          </a:p>
        </p:txBody>
      </p:sp>
      <p:sp>
        <p:nvSpPr>
          <p:cNvPr id="84" name="모서리가 둥근 직사각형 83"/>
          <p:cNvSpPr/>
          <p:nvPr/>
        </p:nvSpPr>
        <p:spPr>
          <a:xfrm>
            <a:off x="242502" y="195843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세차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2501" y="2681049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외부  세차 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52026" y="3394328"/>
            <a:ext cx="1219657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1569873" y="2122258"/>
            <a:ext cx="184389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093157"/>
            <a:ext cx="558907" cy="431021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6" y="2803400"/>
            <a:ext cx="558907" cy="43102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66" y="3509059"/>
            <a:ext cx="558907" cy="431021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242501" y="442250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4557222"/>
            <a:ext cx="558907" cy="431021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242501" y="525181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545" y="5386532"/>
            <a:ext cx="558907" cy="43102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51" y="1519541"/>
            <a:ext cx="352425" cy="304800"/>
          </a:xfrm>
          <a:prstGeom prst="rect">
            <a:avLst/>
          </a:prstGeom>
        </p:spPr>
      </p:pic>
      <p:sp>
        <p:nvSpPr>
          <p:cNvPr id="96" name="타원 95"/>
          <p:cNvSpPr/>
          <p:nvPr/>
        </p:nvSpPr>
        <p:spPr>
          <a:xfrm>
            <a:off x="518419" y="4355384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306717" y="4169353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6236882" y="3217708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092116" y="190766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( 2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160" y="2042384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4074662" y="3639563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 ( 4</a:t>
            </a:r>
            <a:r>
              <a:rPr lang="ko-KR" altLang="en-US" sz="800" smtClean="0">
                <a:solidFill>
                  <a:schemeClr val="tx1"/>
                </a:solidFill>
              </a:rPr>
              <a:t>회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706" y="3774282"/>
            <a:ext cx="558907" cy="4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2-1 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71949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0277" y="822156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94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320884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5287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71462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35774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038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07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7189" y="1442514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7188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50624" y="1947445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1468951" y="1643350"/>
            <a:ext cx="217396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철분 제거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=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외부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=  1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68" y="2082164"/>
            <a:ext cx="558907" cy="431021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339219" y="2962508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3097227"/>
            <a:ext cx="558907" cy="431021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339219" y="4149080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3" y="4283799"/>
            <a:ext cx="558907" cy="4310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973" y="1508548"/>
            <a:ext cx="352425" cy="3048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355" y="2090679"/>
            <a:ext cx="228950" cy="23712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138664" y="815121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46992" y="821837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3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09" y="919317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 bwMode="auto">
          <a:xfrm>
            <a:off x="4187599" y="1182834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4132002" y="137864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138177" y="82887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5002489" y="92242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753" y="899676"/>
            <a:ext cx="380388" cy="41057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22" y="1420396"/>
            <a:ext cx="3446154" cy="499043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4153904" y="1442195"/>
            <a:ext cx="3441675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53903" y="1441876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정비  상품 선택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217339" y="194712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smtClean="0">
                <a:solidFill>
                  <a:schemeClr val="tx1"/>
                </a:solidFill>
              </a:rPr>
              <a:t>회 엔진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             </a:t>
            </a:r>
            <a:r>
              <a:rPr lang="ko-KR" altLang="en-US" sz="800" smtClean="0">
                <a:solidFill>
                  <a:schemeClr val="tx1"/>
                </a:solidFill>
              </a:rPr>
              <a:t>오일교체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5335666" y="1643031"/>
            <a:ext cx="217396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 오일 교체 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엔진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항목 점검 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- 10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엔진 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– 2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와이퍼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회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383" y="2081845"/>
            <a:ext cx="558907" cy="43102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205934" y="4365104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정비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(</a:t>
            </a:r>
            <a:r>
              <a:rPr lang="ko-KR" altLang="en-US" sz="800" smtClean="0">
                <a:solidFill>
                  <a:schemeClr val="tx1"/>
                </a:solidFill>
              </a:rPr>
              <a:t>실속형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4499823"/>
            <a:ext cx="558907" cy="431021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4205934" y="5551676"/>
            <a:ext cx="1109099" cy="64807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월 세차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               (</a:t>
            </a:r>
            <a:r>
              <a:rPr lang="ko-KR" altLang="en-US" sz="800" smtClean="0">
                <a:solidFill>
                  <a:schemeClr val="tx1"/>
                </a:solidFill>
              </a:rPr>
              <a:t>고급형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78" y="5686395"/>
            <a:ext cx="558907" cy="43102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688" y="1508229"/>
            <a:ext cx="352425" cy="3048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 bwMode="auto">
          <a:xfrm>
            <a:off x="4589794" y="2669310"/>
            <a:ext cx="25558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고급형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엔진오일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일반형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4261383" y="400983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 bwMode="auto">
          <a:xfrm>
            <a:off x="4308025" y="3192508"/>
            <a:ext cx="30799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예약 금액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: 25,000 </a:t>
            </a:r>
            <a:r>
              <a:rPr kumimoji="0" lang="ko-KR" altLang="en-US" sz="800" b="1" dirty="0" smtClean="0">
                <a:latin typeface="맑은 고딕" pitchFamily="50" charset="-127"/>
                <a:ea typeface="맑은 고딕" pitchFamily="50" charset="-127"/>
              </a:rPr>
              <a:t>원 </a:t>
            </a:r>
            <a:endParaRPr kumimoji="0"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= 25,000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원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엔진오일 고급형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+  0 (12</a:t>
            </a:r>
            <a:r>
              <a:rPr kumimoji="0" lang="ko-KR" altLang="en-US" sz="800" b="1" smtClean="0">
                <a:latin typeface="맑은 고딕" pitchFamily="50" charset="-127"/>
                <a:ea typeface="맑은 고딕" pitchFamily="50" charset="-127"/>
              </a:rPr>
              <a:t>항목 점검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kumimoji="0" lang="en-US" altLang="ko-KR" sz="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4278968" y="3184129"/>
            <a:ext cx="316173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5039726" y="3679777"/>
            <a:ext cx="1656986" cy="26845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하기 </a:t>
            </a:r>
          </a:p>
        </p:txBody>
      </p:sp>
      <p:sp>
        <p:nvSpPr>
          <p:cNvPr id="3" name="타원 2"/>
          <p:cNvSpPr/>
          <p:nvPr/>
        </p:nvSpPr>
        <p:spPr>
          <a:xfrm>
            <a:off x="4376671" y="2669310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376671" y="2920163"/>
            <a:ext cx="195329" cy="19527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7145687" y="2132856"/>
            <a:ext cx="242267" cy="233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37496" y="2252307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2-1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964080" y="222740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2-2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040780" y="2364565"/>
            <a:ext cx="434747" cy="200702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2-3</a:t>
            </a:r>
            <a:endParaRPr lang="ko-KR" altLang="en-US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3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28903" y="1124744"/>
            <a:ext cx="1300161" cy="37147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Home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>
            <a:stCxn id="17" idx="0"/>
            <a:endCxn id="4" idx="2"/>
          </p:cNvCxnSpPr>
          <p:nvPr/>
        </p:nvCxnSpPr>
        <p:spPr>
          <a:xfrm rot="5400000" flipH="1" flipV="1">
            <a:off x="3260520" y="531821"/>
            <a:ext cx="654064" cy="2582863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14" idx="0"/>
            <a:endCxn id="4" idx="2"/>
          </p:cNvCxnSpPr>
          <p:nvPr/>
        </p:nvCxnSpPr>
        <p:spPr>
          <a:xfrm rot="16200000" flipV="1">
            <a:off x="5837878" y="537326"/>
            <a:ext cx="654064" cy="257185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96258"/>
              </p:ext>
            </p:extLst>
          </p:nvPr>
        </p:nvGraphicFramePr>
        <p:xfrm>
          <a:off x="6924336" y="2150284"/>
          <a:ext cx="1053000" cy="1350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000"/>
              </a:tblGrid>
              <a:tr h="270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지원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공지 사항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문의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자주하는 질문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이용약관관리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79795"/>
              </p:ext>
            </p:extLst>
          </p:nvPr>
        </p:nvGraphicFramePr>
        <p:xfrm>
          <a:off x="1712640" y="2150284"/>
          <a:ext cx="1166963" cy="2780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9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기초 정보 관리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3" name="꺾인 연결선 22"/>
          <p:cNvCxnSpPr>
            <a:stCxn id="16" idx="0"/>
            <a:endCxn id="4" idx="2"/>
          </p:cNvCxnSpPr>
          <p:nvPr/>
        </p:nvCxnSpPr>
        <p:spPr>
          <a:xfrm rot="16200000" flipV="1">
            <a:off x="4992951" y="1382253"/>
            <a:ext cx="654064" cy="88199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842327"/>
              </p:ext>
            </p:extLst>
          </p:nvPr>
        </p:nvGraphicFramePr>
        <p:xfrm>
          <a:off x="3449520" y="2150284"/>
          <a:ext cx="1148108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108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97480"/>
              </p:ext>
            </p:extLst>
          </p:nvPr>
        </p:nvGraphicFramePr>
        <p:xfrm>
          <a:off x="5167545" y="2150284"/>
          <a:ext cx="1186873" cy="84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73"/>
              </a:tblGrid>
              <a:tr h="283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이용안내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요금안내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1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상품소개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15" idx="0"/>
            <a:endCxn id="4" idx="2"/>
          </p:cNvCxnSpPr>
          <p:nvPr/>
        </p:nvCxnSpPr>
        <p:spPr>
          <a:xfrm rot="5400000" flipH="1" flipV="1">
            <a:off x="4124247" y="1395547"/>
            <a:ext cx="654064" cy="8554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590" y="227021"/>
            <a:ext cx="4274526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Menu A</a:t>
            </a:r>
            <a:r>
              <a:rPr 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​rchitecture</a:t>
            </a:r>
            <a:endParaRPr lang="ko-KR" altLang="en-US" sz="1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22" name="Line 422"/>
          <p:cNvSpPr>
            <a:spLocks noChangeShapeType="1"/>
          </p:cNvSpPr>
          <p:nvPr/>
        </p:nvSpPr>
        <p:spPr bwMode="auto">
          <a:xfrm>
            <a:off x="309563" y="562339"/>
            <a:ext cx="9047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Arial" pitchFamily="34" charset="0"/>
                <a:ea typeface="바탕체" pitchFamily="17" charset="-127"/>
                <a:cs typeface="+mn-cs"/>
              </a:defRPr>
            </a:lvl9pPr>
          </a:lstStyle>
          <a:p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09563" y="581389"/>
            <a:ext cx="121443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563" y="785609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  <a:ea typeface="+mn-ea"/>
              </a:rPr>
              <a:t>고객 </a:t>
            </a:r>
            <a:r>
              <a:rPr lang="ko-KR" altLang="en-US" sz="1200" b="1" dirty="0" err="1" smtClean="0">
                <a:latin typeface="+mn-ea"/>
                <a:ea typeface="+mn-ea"/>
              </a:rPr>
              <a:t>앱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사이트 </a:t>
            </a:r>
            <a:r>
              <a:rPr lang="ko-KR" altLang="en-US" sz="1200" b="1" dirty="0" err="1" smtClean="0">
                <a:latin typeface="+mn-ea"/>
                <a:ea typeface="+mn-ea"/>
              </a:rPr>
              <a:t>맵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1275952" y="5636055"/>
            <a:ext cx="1512168" cy="647454"/>
          </a:xfrm>
          <a:prstGeom prst="homePlate">
            <a:avLst>
              <a:gd name="adj" fmla="val 3003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위치 선택 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2500088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상품 선택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정비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세차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1052512" y="5136064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절차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404914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예약 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5601072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결제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 </a:t>
            </a:r>
            <a:r>
              <a:rPr lang="ko-KR" altLang="en-US" sz="800" smtClean="0">
                <a:solidFill>
                  <a:schemeClr val="tx1"/>
                </a:solidFill>
              </a:rPr>
              <a:t>현금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카드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쿠폰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포인트 </a:t>
            </a:r>
            <a:r>
              <a:rPr lang="en-US" altLang="ko-KR" sz="800" dirty="0" smtClean="0">
                <a:solidFill>
                  <a:schemeClr val="tx1"/>
                </a:solidFill>
              </a:rPr>
              <a:t>) 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183629" y="5635746"/>
            <a:ext cx="1800200" cy="648073"/>
          </a:xfrm>
          <a:prstGeom prst="chevron">
            <a:avLst>
              <a:gd name="adj" fmla="val 2604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완료 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7185" y="6398779"/>
            <a:ext cx="1431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날짜는 현재 시간에서 가장 가까운 시간으로 예약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656856" y="3861048"/>
            <a:ext cx="314060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선물하기 관련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문자로 쿠폰의 번호를 넣어서 정리를 할것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쿠폰은 환불을 할 때 포인트로 하는 방향으로 정리 할것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정보에서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차계부를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차량의 운행 거리를 입력을  </a:t>
            </a:r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할수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48837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7165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2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97772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42175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48350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112662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926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5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48838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4076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21384" y="196685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861" y="1508548"/>
            <a:ext cx="352425" cy="3048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46" y="2434151"/>
            <a:ext cx="635389" cy="438746"/>
          </a:xfrm>
          <a:prstGeom prst="rect">
            <a:avLst/>
          </a:prstGeom>
        </p:spPr>
      </p:pic>
      <p:sp>
        <p:nvSpPr>
          <p:cNvPr id="23" name="한쪽 모서리는 잘리고 다른 쪽 모서리는 둥근 사각형 22"/>
          <p:cNvSpPr/>
          <p:nvPr/>
        </p:nvSpPr>
        <p:spPr>
          <a:xfrm>
            <a:off x="311581" y="196604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098145" y="202263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포인트가 5개인 별 19"/>
          <p:cNvSpPr/>
          <p:nvPr/>
        </p:nvSpPr>
        <p:spPr>
          <a:xfrm>
            <a:off x="3335349" y="2059945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278501" y="240227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1239" y="24022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831239" y="266897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838859" y="290519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99746" y="291303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171" y="1477612"/>
            <a:ext cx="333149" cy="345047"/>
          </a:xfrm>
          <a:prstGeom prst="rect">
            <a:avLst/>
          </a:prstGeom>
        </p:spPr>
      </p:pic>
      <p:sp>
        <p:nvSpPr>
          <p:cNvPr id="69" name="한쪽 모서리는 잘리고 다른 쪽 모서리는 둥근 사각형 68"/>
          <p:cNvSpPr/>
          <p:nvPr/>
        </p:nvSpPr>
        <p:spPr>
          <a:xfrm flipV="1">
            <a:off x="319204" y="3216210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98145" y="328155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271625" y="328155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3761" y="3746166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23" y="4213462"/>
            <a:ext cx="635389" cy="438746"/>
          </a:xfrm>
          <a:prstGeom prst="rect">
            <a:avLst/>
          </a:prstGeom>
        </p:spPr>
      </p:pic>
      <p:sp>
        <p:nvSpPr>
          <p:cNvPr id="85" name="한쪽 모서리는 잘리고 다른 쪽 모서리는 둥근 사각형 84"/>
          <p:cNvSpPr/>
          <p:nvPr/>
        </p:nvSpPr>
        <p:spPr>
          <a:xfrm>
            <a:off x="303958" y="3745356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1090522" y="3801942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포인트가 5개인 별 86"/>
          <p:cNvSpPr/>
          <p:nvPr/>
        </p:nvSpPr>
        <p:spPr>
          <a:xfrm>
            <a:off x="3327726" y="3839256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270878" y="4181583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23616" y="418158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823616" y="444828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1831236" y="4684503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492123" y="4692346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한쪽 모서리는 잘리고 다른 쪽 모서리는 둥근 사각형 92"/>
          <p:cNvSpPr/>
          <p:nvPr/>
        </p:nvSpPr>
        <p:spPr>
          <a:xfrm flipV="1">
            <a:off x="311581" y="4995521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090522" y="506086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64002" y="5060867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074300" y="837239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2628" y="843955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45" y="94143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 bwMode="auto">
          <a:xfrm>
            <a:off x="4123235" y="1204952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067638" y="140076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4073813" y="850990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938125" y="944542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389" y="921794"/>
            <a:ext cx="380388" cy="41057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58" y="1442514"/>
            <a:ext cx="3446154" cy="4990437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4074301" y="1464313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089539" y="1463994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차량 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146847" y="1988654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324" y="1530347"/>
            <a:ext cx="352425" cy="30480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009" y="2455950"/>
            <a:ext cx="635389" cy="438746"/>
          </a:xfrm>
          <a:prstGeom prst="rect">
            <a:avLst/>
          </a:prstGeom>
        </p:spPr>
      </p:pic>
      <p:sp>
        <p:nvSpPr>
          <p:cNvPr id="113" name="한쪽 모서리는 잘리고 다른 쪽 모서리는 둥근 사각형 112"/>
          <p:cNvSpPr/>
          <p:nvPr/>
        </p:nvSpPr>
        <p:spPr>
          <a:xfrm>
            <a:off x="4137044" y="1987844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4923608" y="2044430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포인트가 5개인 별 114"/>
          <p:cNvSpPr/>
          <p:nvPr/>
        </p:nvSpPr>
        <p:spPr>
          <a:xfrm>
            <a:off x="7160812" y="2081744"/>
            <a:ext cx="221541" cy="195700"/>
          </a:xfrm>
          <a:prstGeom prst="star5">
            <a:avLst/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03964" y="2424071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5656702" y="24240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656702" y="269077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5664322" y="2926991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4325209" y="2934834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8634" y="1499411"/>
            <a:ext cx="333149" cy="345047"/>
          </a:xfrm>
          <a:prstGeom prst="rect">
            <a:avLst/>
          </a:prstGeom>
        </p:spPr>
      </p:pic>
      <p:sp>
        <p:nvSpPr>
          <p:cNvPr id="122" name="한쪽 모서리는 잘리고 다른 쪽 모서리는 둥근 사각형 121"/>
          <p:cNvSpPr/>
          <p:nvPr/>
        </p:nvSpPr>
        <p:spPr>
          <a:xfrm flipV="1">
            <a:off x="4144667" y="3238009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492360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6097088" y="3303355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139224" y="3767965"/>
            <a:ext cx="3369128" cy="153719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386" y="4235261"/>
            <a:ext cx="635389" cy="438746"/>
          </a:xfrm>
          <a:prstGeom prst="rect">
            <a:avLst/>
          </a:prstGeom>
        </p:spPr>
      </p:pic>
      <p:sp>
        <p:nvSpPr>
          <p:cNvPr id="127" name="한쪽 모서리는 잘리고 다른 쪽 모서리는 둥근 사각형 126"/>
          <p:cNvSpPr/>
          <p:nvPr/>
        </p:nvSpPr>
        <p:spPr>
          <a:xfrm>
            <a:off x="4129421" y="3767155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4915985" y="3823741"/>
            <a:ext cx="1536381" cy="24622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차량 번호    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51</a:t>
            </a:r>
            <a:r>
              <a:rPr kumimoji="0" lang="ko-KR" altLang="en-US" sz="1000" smtClean="0">
                <a:latin typeface="맑은 고딕" pitchFamily="50" charset="-127"/>
                <a:ea typeface="맑은 고딕" pitchFamily="50" charset="-127"/>
              </a:rPr>
              <a:t>고</a:t>
            </a:r>
            <a:r>
              <a:rPr kumimoji="0" lang="en-US" altLang="ko-KR" sz="1000" dirty="0" smtClean="0">
                <a:latin typeface="맑은 고딕" pitchFamily="50" charset="-127"/>
                <a:ea typeface="맑은 고딕" pitchFamily="50" charset="-127"/>
              </a:rPr>
              <a:t>1738 </a:t>
            </a:r>
            <a:endParaRPr kumimoji="0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포인트가 5개인 별 128"/>
          <p:cNvSpPr/>
          <p:nvPr/>
        </p:nvSpPr>
        <p:spPr>
          <a:xfrm>
            <a:off x="7153189" y="3861055"/>
            <a:ext cx="221541" cy="195700"/>
          </a:xfrm>
          <a:prstGeom prst="star5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5096341" y="4203382"/>
            <a:ext cx="5950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제조사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모델명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세부정보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649079" y="42033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기아 자동차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649079" y="447008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카니발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656699" y="4706302"/>
            <a:ext cx="1659444" cy="18686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2.2 </a:t>
            </a:r>
            <a:r>
              <a:rPr lang="ko-KR" altLang="en-US" sz="800" smtClean="0">
                <a:solidFill>
                  <a:schemeClr val="tx1"/>
                </a:solidFill>
              </a:rPr>
              <a:t>디젤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 bwMode="auto">
          <a:xfrm>
            <a:off x="4317586" y="4714145"/>
            <a:ext cx="6575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준형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SUV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5" name="한쪽 모서리는 잘리고 다른 쪽 모서리는 둥근 사각형 134"/>
          <p:cNvSpPr/>
          <p:nvPr/>
        </p:nvSpPr>
        <p:spPr>
          <a:xfrm flipV="1">
            <a:off x="4137044" y="5017320"/>
            <a:ext cx="337893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4915985" y="508266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  정 </a:t>
            </a: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089465" y="5082666"/>
            <a:ext cx="555714" cy="2312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 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67973" y="2732241"/>
            <a:ext cx="2451594" cy="1746895"/>
            <a:chOff x="7776333" y="2732937"/>
            <a:chExt cx="2044419" cy="174689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776333" y="2733748"/>
              <a:ext cx="2032427" cy="1666248"/>
            </a:xfrm>
            <a:prstGeom prst="roundRect">
              <a:avLst>
                <a:gd name="adj" fmla="val 8817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              </a:t>
              </a:r>
            </a:p>
          </p:txBody>
        </p:sp>
        <p:sp>
          <p:nvSpPr>
            <p:cNvPr id="49" name="한쪽 모서리는 잘리고 다른 쪽 모서리는 둥근 사각형 48"/>
            <p:cNvSpPr/>
            <p:nvPr/>
          </p:nvSpPr>
          <p:spPr>
            <a:xfrm>
              <a:off x="7782411" y="2732937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8062296" y="2793067"/>
              <a:ext cx="1536381" cy="246221"/>
            </a:xfrm>
            <a:prstGeom prst="rect">
              <a:avLst/>
            </a:prstGeom>
            <a:solidFill>
              <a:srgbClr val="C6D9F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차량 관리 </a:t>
              </a:r>
              <a:endParaRPr kumimoji="0"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7849691" y="3121522"/>
              <a:ext cx="68698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차량 번호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제조사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모델명</a:t>
              </a:r>
              <a:endParaRPr kumimoji="0" lang="en-US" altLang="ko-KR" sz="8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r"/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세부정보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541052" y="33714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기아 자동차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541052" y="363815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카니발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548672" y="387437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2.2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디젤 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541052" y="3123800"/>
              <a:ext cx="1114259" cy="18686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51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고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1738</a:t>
              </a:r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한쪽 모서리는 잘리고 다른 쪽 모서리는 둥근 사각형 96"/>
            <p:cNvSpPr/>
            <p:nvPr/>
          </p:nvSpPr>
          <p:spPr>
            <a:xfrm flipV="1">
              <a:off x="7782411" y="4129170"/>
              <a:ext cx="2038341" cy="350662"/>
            </a:xfrm>
            <a:prstGeom prst="snipRoundRect">
              <a:avLst>
                <a:gd name="adj1" fmla="val 5000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157461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저  장</a:t>
              </a: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982863" y="4188878"/>
              <a:ext cx="555714" cy="23124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3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07134" y="815440"/>
            <a:ext cx="3480026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15462" y="822156"/>
            <a:ext cx="347169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4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9" y="91963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 bwMode="auto">
          <a:xfrm>
            <a:off x="256069" y="1183153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00472" y="137896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06647" y="829191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1070959" y="922743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23" y="899995"/>
            <a:ext cx="380388" cy="4105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92" y="1420715"/>
            <a:ext cx="3446154" cy="499043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07135" y="1442514"/>
            <a:ext cx="3480026" cy="49616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373" y="1442195"/>
            <a:ext cx="3440717" cy="4023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예약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</a:rPr>
              <a:t>일자 </a:t>
            </a:r>
            <a:endParaRPr lang="ko-KR" altLang="en-US" sz="1100" dirty="0" smtClean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158" y="1508548"/>
            <a:ext cx="352425" cy="304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114" y="1856703"/>
            <a:ext cx="1625379" cy="1539833"/>
          </a:xfrm>
          <a:prstGeom prst="rect">
            <a:avLst/>
          </a:prstGeom>
        </p:spPr>
      </p:pic>
      <p:sp>
        <p:nvSpPr>
          <p:cNvPr id="64" name="한쪽 모서리는 잘리고 다른 쪽 모서리는 둥근 사각형 63"/>
          <p:cNvSpPr/>
          <p:nvPr/>
        </p:nvSpPr>
        <p:spPr>
          <a:xfrm>
            <a:off x="711406" y="3442500"/>
            <a:ext cx="2502751" cy="35066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11406" y="3824206"/>
            <a:ext cx="2502751" cy="23062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09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09 : 30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</a:rPr>
              <a:t>00</a:t>
            </a:r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 </a:t>
            </a:r>
            <a:r>
              <a:rPr lang="en-US" altLang="ko-KR" sz="1200" dirty="0">
                <a:solidFill>
                  <a:schemeClr val="tx1"/>
                </a:solidFill>
              </a:rPr>
              <a:t> 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10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11 </a:t>
            </a:r>
            <a:r>
              <a:rPr lang="en-US" altLang="ko-KR" sz="1200" dirty="0">
                <a:solidFill>
                  <a:schemeClr val="tx1"/>
                </a:solidFill>
              </a:rPr>
              <a:t>: 00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|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  11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12 </a:t>
            </a:r>
            <a:r>
              <a:rPr lang="en-US" altLang="ko-KR" sz="1200" dirty="0">
                <a:solidFill>
                  <a:schemeClr val="tx1"/>
                </a:solidFill>
              </a:rPr>
              <a:t>: 00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|</a:t>
            </a: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12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13 </a:t>
            </a:r>
            <a:r>
              <a:rPr lang="en-US" altLang="ko-KR" sz="1200" dirty="0">
                <a:solidFill>
                  <a:schemeClr val="tx1"/>
                </a:solidFill>
              </a:rPr>
              <a:t>: 00      </a:t>
            </a:r>
            <a:r>
              <a:rPr lang="en-US" altLang="ko-KR" sz="1200" dirty="0" smtClean="0">
                <a:solidFill>
                  <a:schemeClr val="tx1"/>
                </a:solidFill>
              </a:rPr>
              <a:t>|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 smtClean="0">
                <a:solidFill>
                  <a:schemeClr val="tx1"/>
                </a:solidFill>
              </a:rPr>
              <a:t>     13 </a:t>
            </a:r>
            <a:r>
              <a:rPr lang="en-US" altLang="ko-KR" sz="1200" dirty="0">
                <a:solidFill>
                  <a:schemeClr val="tx1"/>
                </a:solidFill>
              </a:rPr>
              <a:t>: 30 </a:t>
            </a:r>
            <a:endParaRPr lang="ko-KR" altLang="en-US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14 : 00      |        14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15 : 00      |        15 : 30 </a:t>
            </a:r>
            <a:endParaRPr lang="ko-KR" altLang="en-US" sz="12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16 : 00      |        16 : 30 </a:t>
            </a:r>
          </a:p>
        </p:txBody>
      </p:sp>
    </p:spTree>
    <p:extLst>
      <p:ext uri="{BB962C8B-B14F-4D97-AF65-F5344CB8AC3E}">
        <p14:creationId xmlns:p14="http://schemas.microsoft.com/office/powerpoint/2010/main" val="5427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920552" y="299586"/>
            <a:ext cx="8066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초기 화면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21400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연결선 26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97223" y="84031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97223" y="84031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988408" y="84735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 bwMode="auto">
          <a:xfrm>
            <a:off x="4852720" y="94090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10" y="1436166"/>
            <a:ext cx="1127138" cy="2043108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641281"/>
              </p:ext>
            </p:extLst>
          </p:nvPr>
        </p:nvGraphicFramePr>
        <p:xfrm>
          <a:off x="3997221" y="4373039"/>
          <a:ext cx="344167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8" name="직선 연결선 37"/>
          <p:cNvCxnSpPr/>
          <p:nvPr/>
        </p:nvCxnSpPr>
        <p:spPr>
          <a:xfrm>
            <a:off x="3995979" y="475093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5" y="5010001"/>
            <a:ext cx="2944615" cy="58042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483" y="1628567"/>
            <a:ext cx="2003043" cy="87456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4313090" y="5718988"/>
            <a:ext cx="2808312" cy="4320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           |    </a:t>
            </a:r>
            <a:r>
              <a:rPr lang="ko-KR" altLang="en-US" sz="800" smtClean="0">
                <a:solidFill>
                  <a:schemeClr val="tx1"/>
                </a:solidFill>
              </a:rPr>
              <a:t>이메일로 가입하기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799" y="5764127"/>
            <a:ext cx="621300" cy="355029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81128" y="1307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1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28464" y="980728"/>
            <a:ext cx="2160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가입 절차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00472" y="1412776"/>
            <a:ext cx="8963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 가입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83172" y="170080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정보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패스워드 입력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3141" y="1671147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287" y="4718078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93642" y="4470173"/>
            <a:ext cx="9765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err="1" smtClean="0">
                <a:latin typeface="맑은 고딕" pitchFamily="50" charset="-127"/>
                <a:ea typeface="맑은 고딕" pitchFamily="50" charset="-127"/>
              </a:rPr>
              <a:t>카카오톡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로그인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93802" y="4284390"/>
            <a:ext cx="9989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카카오톡 가입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3172" y="4712693"/>
            <a:ext cx="792088" cy="1152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가입 약관 동의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78774" y="808338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78774" y="808338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959" y="81537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4734271" y="908925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약관 동의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5400000">
            <a:off x="3955251" y="863200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878774" y="6050035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62840" y="1478922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4143262" y="1731197"/>
            <a:ext cx="54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4047694" y="1807422"/>
            <a:ext cx="3234322" cy="61416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6802" y="2781625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처리방침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137224" y="3033900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041656" y="3110125"/>
            <a:ext cx="3234322" cy="6141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44102" y="4071209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취급방침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4124524" y="4323484"/>
            <a:ext cx="1080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028956" y="4399709"/>
            <a:ext cx="3234322" cy="6267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4004256" y="2493593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4032421" y="3789737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 bwMode="auto">
          <a:xfrm>
            <a:off x="4075564" y="5085881"/>
            <a:ext cx="6912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84549" y="5302485"/>
            <a:ext cx="9332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□  전체 동의함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6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75064" y="3658759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3231" y="3851707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3230" y="4269501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3680" y="4832865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1874" y="4823340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294114" y="4630309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 bwMode="auto">
          <a:xfrm>
            <a:off x="341739" y="5163709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897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386227" y="5400639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703987" y="5369308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1627912" y="536930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51264" y="5630434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" y="5893874"/>
            <a:ext cx="3233459" cy="42862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272480" y="7647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2480" y="764704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263665" y="77173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1127977" y="865291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아래쪽 화살표 37"/>
          <p:cNvSpPr/>
          <p:nvPr/>
        </p:nvSpPr>
        <p:spPr>
          <a:xfrm rot="5400000">
            <a:off x="348957" y="819566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75064" y="6340136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82166" y="4062321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333" y="425526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SKT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0332" y="4673063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70782" y="5236427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28976" y="5226902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01216" y="5033871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294114" y="1316007"/>
            <a:ext cx="5725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아이디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44656" y="1537530"/>
            <a:ext cx="1441272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54180" y="1901868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중복 검사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84979" y="2288913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5521" y="2462811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149631" y="1528005"/>
            <a:ext cx="135028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861684" y="1575715"/>
            <a:ext cx="2879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@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84979" y="2803437"/>
            <a:ext cx="9172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비밀번호 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5521" y="300591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335461" y="3339559"/>
            <a:ext cx="309571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휴대폰번호가 포함된 비밀번호는 사용할수 없습니다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33534" y="789617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33534" y="789617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4024719" y="796652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 bwMode="auto">
          <a:xfrm>
            <a:off x="4889031" y="890204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    회원가입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아래쪽 화살표 84"/>
          <p:cNvSpPr/>
          <p:nvPr/>
        </p:nvSpPr>
        <p:spPr>
          <a:xfrm rot="5400000">
            <a:off x="4110011" y="844479"/>
            <a:ext cx="360040" cy="396334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36118" y="6365049"/>
            <a:ext cx="3450490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다음 </a:t>
            </a:r>
          </a:p>
        </p:txBody>
      </p:sp>
      <p:sp>
        <p:nvSpPr>
          <p:cNvPr id="87" name="TextBox 86"/>
          <p:cNvSpPr txBox="1"/>
          <p:nvPr/>
        </p:nvSpPr>
        <p:spPr bwMode="auto">
          <a:xfrm>
            <a:off x="3996264" y="1360602"/>
            <a:ext cx="85151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휴대폰 번호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194431" y="1553550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94430" y="1971344"/>
            <a:ext cx="3064399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인증번호요청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84880" y="2534708"/>
            <a:ext cx="2086797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443074" y="2525183"/>
            <a:ext cx="827190" cy="307081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인증확인</a:t>
            </a:r>
          </a:p>
        </p:txBody>
      </p:sp>
      <p:sp>
        <p:nvSpPr>
          <p:cNvPr id="92" name="TextBox 91"/>
          <p:cNvSpPr txBox="1"/>
          <p:nvPr/>
        </p:nvSpPr>
        <p:spPr bwMode="auto">
          <a:xfrm>
            <a:off x="4015314" y="2332152"/>
            <a:ext cx="6751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인증번호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4062939" y="2865552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25017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07427" y="3102482"/>
            <a:ext cx="171844" cy="15278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4425187" y="3071151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남성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5349112" y="307115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여성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4072464" y="3332277"/>
            <a:ext cx="71205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생년월일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7" y="3595717"/>
            <a:ext cx="3233459" cy="4286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96264" y="2865552"/>
            <a:ext cx="3549024" cy="14995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79815" y="3582960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성명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6062" y="3768242"/>
            <a:ext cx="3064398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26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011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5513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446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837453" y="4245109"/>
            <a:ext cx="582985" cy="30708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0401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88504" y="1124744"/>
            <a:ext cx="2447900" cy="1008112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8504" y="1124744"/>
            <a:ext cx="2448272" cy="54006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6536" y="1306159"/>
            <a:ext cx="639544" cy="646650"/>
          </a:xfrm>
          <a:prstGeom prst="rect">
            <a:avLst/>
          </a:prstGeom>
        </p:spPr>
      </p:pic>
      <p:sp>
        <p:nvSpPr>
          <p:cNvPr id="64" name="타원 63"/>
          <p:cNvSpPr/>
          <p:nvPr/>
        </p:nvSpPr>
        <p:spPr>
          <a:xfrm>
            <a:off x="2575079" y="1788642"/>
            <a:ext cx="265285" cy="21602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88504" y="2479553"/>
            <a:ext cx="812764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 정보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305740" y="2479553"/>
            <a:ext cx="818336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차량 정보 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24075" y="2479553"/>
            <a:ext cx="809133" cy="6685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이력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88504" y="2151940"/>
            <a:ext cx="2444444" cy="3228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예약 내역 조회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취소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88504" y="3373332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쿠폰함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88504" y="3564800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포인트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8504" y="3768174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알림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8504" y="5180374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>
                <a:solidFill>
                  <a:schemeClr val="tx1"/>
                </a:solidFill>
              </a:rPr>
              <a:t>세차     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88504" y="5006188"/>
            <a:ext cx="2389329" cy="159130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이용안내</a:t>
            </a:r>
          </a:p>
        </p:txBody>
      </p:sp>
      <p:sp>
        <p:nvSpPr>
          <p:cNvPr id="75" name="TextBox 74"/>
          <p:cNvSpPr txBox="1"/>
          <p:nvPr/>
        </p:nvSpPr>
        <p:spPr bwMode="auto">
          <a:xfrm rot="10800000">
            <a:off x="2449293" y="5193278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88504" y="5406569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504" y="562518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8504" y="5834968"/>
            <a:ext cx="2389694" cy="19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정비 </a:t>
            </a:r>
          </a:p>
        </p:txBody>
      </p:sp>
      <p:sp>
        <p:nvSpPr>
          <p:cNvPr id="97" name="TextBox 96"/>
          <p:cNvSpPr txBox="1"/>
          <p:nvPr/>
        </p:nvSpPr>
        <p:spPr bwMode="auto">
          <a:xfrm rot="10800000">
            <a:off x="2514209" y="5803254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88504" y="6061163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이용안내 </a:t>
            </a:r>
            <a:r>
              <a:rPr lang="en-US" altLang="ko-KR" sz="800" dirty="0" smtClean="0">
                <a:solidFill>
                  <a:schemeClr val="tx1"/>
                </a:solidFill>
              </a:rPr>
              <a:t>/ </a:t>
            </a:r>
            <a:r>
              <a:rPr lang="ko-KR" altLang="en-US" sz="800" smtClean="0">
                <a:solidFill>
                  <a:schemeClr val="tx1"/>
                </a:solidFill>
              </a:rPr>
              <a:t>요금안내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04" y="6279777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  </a:t>
            </a:r>
            <a:r>
              <a:rPr lang="ko-KR" altLang="en-US" sz="800" smtClean="0">
                <a:solidFill>
                  <a:schemeClr val="tx1"/>
                </a:solidFill>
              </a:rPr>
              <a:t>상품 소개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8504" y="3992879"/>
            <a:ext cx="2389329" cy="159130"/>
          </a:xfrm>
          <a:prstGeom prst="rect">
            <a:avLst/>
          </a:prstGeom>
          <a:solidFill>
            <a:srgbClr val="FCD5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고객 지원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8504" y="415613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공지 사항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88504" y="436713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</a:t>
            </a:r>
            <a:r>
              <a:rPr lang="en-US" altLang="ko-KR" sz="800" dirty="0" smtClean="0">
                <a:solidFill>
                  <a:schemeClr val="tx1"/>
                </a:solidFill>
              </a:rPr>
              <a:t>1:1  </a:t>
            </a:r>
            <a:r>
              <a:rPr lang="ko-KR" altLang="en-US" sz="800" smtClean="0">
                <a:solidFill>
                  <a:schemeClr val="tx1"/>
                </a:solidFill>
              </a:rPr>
              <a:t>문의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88504" y="4578126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자주하는 질문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88504" y="4789121"/>
            <a:ext cx="2389694" cy="19968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</a:t>
            </a:r>
            <a:r>
              <a:rPr lang="ko-KR" altLang="en-US" sz="800" smtClean="0">
                <a:solidFill>
                  <a:schemeClr val="tx1"/>
                </a:solidFill>
              </a:rPr>
              <a:t>이용약관 관리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88504" y="3158144"/>
            <a:ext cx="2389694" cy="199684"/>
          </a:xfrm>
          <a:prstGeom prst="rect">
            <a:avLst/>
          </a:prstGeom>
          <a:solidFill>
            <a:srgbClr val="FCD5B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106" name="TextBox 105"/>
          <p:cNvSpPr txBox="1"/>
          <p:nvPr/>
        </p:nvSpPr>
        <p:spPr bwMode="auto">
          <a:xfrm rot="10800000">
            <a:off x="2449293" y="3138042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 rot="10800000">
            <a:off x="2388424" y="3960137"/>
            <a:ext cx="2515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^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5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9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44488" y="2132856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1620838" y="2136031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055938" y="2104281"/>
            <a:ext cx="72008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kumimoji="0" lang="ko-KR" altLang="en-US" sz="1000" dirty="0" smtClean="0">
                <a:latin typeface="맑은 고딕" pitchFamily="50" charset="-127"/>
                <a:ea typeface="맑은 고딕" pitchFamily="50" charset="-127"/>
              </a:rPr>
              <a:t> 실행 </a:t>
            </a:r>
            <a:endParaRPr kumimoji="0"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6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6406"/>
              </p:ext>
            </p:extLst>
          </p:nvPr>
        </p:nvGraphicFramePr>
        <p:xfrm>
          <a:off x="681038" y="1825625"/>
          <a:ext cx="1166963" cy="250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33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6406"/>
              </p:ext>
            </p:extLst>
          </p:nvPr>
        </p:nvGraphicFramePr>
        <p:xfrm>
          <a:off x="681038" y="1825625"/>
          <a:ext cx="1166963" cy="250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6963"/>
              </a:tblGrid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내정보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관리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정보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차량 정보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예약내역 조회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취소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이력관리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쿠폰함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포인트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선물하기</a:t>
                      </a:r>
                      <a:endParaRPr lang="en-US" altLang="ko-KR" sz="900" b="0" strike="sngStrike" baseline="0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7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알림 </a:t>
                      </a:r>
                      <a:endParaRPr lang="en-US" altLang="ko-KR" sz="900" b="0" strike="sngStrike" dirty="0" smtClean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408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0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" y="764704"/>
            <a:ext cx="1639684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891" y="2351588"/>
            <a:ext cx="1619576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754" y="764704"/>
            <a:ext cx="158535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764704"/>
            <a:ext cx="1709557" cy="28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83" y="3771487"/>
            <a:ext cx="1616188" cy="28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734" y="3790348"/>
            <a:ext cx="1630188" cy="28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760" y="3808388"/>
            <a:ext cx="163323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53161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000" b="1" smtClean="0">
                <a:solidFill>
                  <a:prstClr val="white"/>
                </a:solidFill>
              </a:rPr>
              <a:t>회 예약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54" y="2204864"/>
            <a:ext cx="3270671" cy="1638221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22" name="직선 연결선 21"/>
          <p:cNvCxnSpPr/>
          <p:nvPr/>
        </p:nvCxnSpPr>
        <p:spPr>
          <a:xfrm>
            <a:off x="338172" y="139404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416528" y="3995752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92561" y="3982119"/>
            <a:ext cx="194603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416528" y="4259220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량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2560" y="4259862"/>
            <a:ext cx="1946039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등록이 필요 합니다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969202" y="3958272"/>
            <a:ext cx="90120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예약가능지역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850" y="4224284"/>
            <a:ext cx="273864" cy="28180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36750" y="4787654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   차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217412" y="4775718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  비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1709983" y="5529522"/>
            <a:ext cx="9108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 해 주세요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1494" y="5921047"/>
            <a:ext cx="1719519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solidFill>
                  <a:prstClr val="white"/>
                </a:solidFill>
              </a:rPr>
              <a:t>월정기예약</a:t>
            </a:r>
            <a:r>
              <a:rPr lang="ko-KR" altLang="en-US" sz="1000" b="1" dirty="0" smtClean="0">
                <a:solidFill>
                  <a:prstClr val="white"/>
                </a:solidFill>
              </a:rPr>
              <a:t>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112967" y="978592"/>
            <a:ext cx="327743" cy="33256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24629" y="924202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051010" y="837399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304929" y="2060875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   부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04928" y="29876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  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314453" y="4054443"/>
            <a:ext cx="1341699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4051010" y="142788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136576" y="14354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이벤트 표시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36576" y="1702179"/>
            <a:ext cx="1802023" cy="1933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날     씨 </a:t>
            </a:r>
          </a:p>
        </p:txBody>
      </p:sp>
    </p:spTree>
    <p:extLst>
      <p:ext uri="{BB962C8B-B14F-4D97-AF65-F5344CB8AC3E}">
        <p14:creationId xmlns:p14="http://schemas.microsoft.com/office/powerpoint/2010/main" val="96119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307157"/>
            <a:ext cx="3436409" cy="54073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8772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7"/>
            <a:ext cx="3316014" cy="24930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82747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예약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300687" y="1812706"/>
            <a:ext cx="203347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77163" y="318418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09947" y="3171696"/>
            <a:ext cx="2101557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               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</a:t>
            </a:r>
            <a:r>
              <a:rPr lang="en-US" altLang="ko-KR" sz="800" dirty="0" smtClean="0">
                <a:solidFill>
                  <a:schemeClr val="tx1"/>
                </a:solidFill>
              </a:rPr>
              <a:t>V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9" y="2131405"/>
            <a:ext cx="770674" cy="7623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3889412" y="997298"/>
            <a:ext cx="340189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차량 아이콘 종류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경형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,SVU(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소형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중형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승합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86" y="1764954"/>
            <a:ext cx="684896" cy="2878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88" y="2125326"/>
            <a:ext cx="713270" cy="7599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940926" y="2911744"/>
            <a:ext cx="6319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내부세차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2231878" y="289059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외부세차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780" y="1274642"/>
            <a:ext cx="3385827" cy="313361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3910081" y="1822093"/>
            <a:ext cx="168988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종류 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98" y="1835471"/>
            <a:ext cx="473387" cy="46826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340" y="1837735"/>
            <a:ext cx="438126" cy="466813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1884" y="3909600"/>
            <a:ext cx="3326635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외부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내부 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융막 외 </a:t>
            </a:r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r>
              <a:rPr lang="ko-KR" altLang="en-US" sz="800" smtClean="0">
                <a:solidFill>
                  <a:schemeClr val="tx1"/>
                </a:solidFill>
              </a:rPr>
              <a:t>건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22505" y="4320396"/>
            <a:ext cx="3316014" cy="23231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auto">
          <a:xfrm>
            <a:off x="381805" y="43012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429521" y="45825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7631" y="45825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576980" y="45825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 bwMode="auto">
          <a:xfrm>
            <a:off x="427968" y="561890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991111" y="5614164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세부 </a:t>
            </a:r>
            <a:r>
              <a:rPr lang="ko-KR" altLang="en-US" sz="800" smtClean="0">
                <a:solidFill>
                  <a:schemeClr val="tx1"/>
                </a:solidFill>
              </a:rPr>
              <a:t>사항을 안내 입력 해주십시요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88245" y="4580226"/>
            <a:ext cx="205787" cy="208813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 bwMode="auto">
          <a:xfrm>
            <a:off x="473238" y="6120437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987326" y="6108934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477430" y="6114437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407514" y="643871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87326" y="642721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31071" y="5303557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010922" y="5301208"/>
            <a:ext cx="236951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766" y="3197429"/>
            <a:ext cx="205787" cy="20881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50260" y="1818370"/>
            <a:ext cx="205787" cy="208813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025832" y="3397810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25832" y="3793284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 bwMode="auto">
          <a:xfrm>
            <a:off x="4524964" y="3495066"/>
            <a:ext cx="77136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추가 옵션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437" y="2630373"/>
            <a:ext cx="227343" cy="322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 bwMode="auto">
          <a:xfrm>
            <a:off x="4153285" y="3980519"/>
            <a:ext cx="15443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연막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자외선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탈퇴       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10,000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025832" y="5594287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635959" y="5628058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5975478" y="3388908"/>
            <a:ext cx="1769630" cy="2479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975478" y="3784382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 bwMode="auto">
          <a:xfrm>
            <a:off x="6474610" y="3486164"/>
            <a:ext cx="81945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1050" dirty="0" smtClean="0">
                <a:latin typeface="맑은 고딕" pitchFamily="50" charset="-127"/>
                <a:ea typeface="맑은 고딕" pitchFamily="50" charset="-127"/>
              </a:rPr>
              <a:t>세차 안내 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6102931" y="3971617"/>
            <a:ext cx="1544326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왁스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휠세정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세차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건식 스팀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살균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천연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외부옵셥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내부옵션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세차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철분 제거 </a:t>
            </a:r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5975478" y="5585385"/>
            <a:ext cx="176963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 bwMode="auto">
          <a:xfrm>
            <a:off x="6585605" y="561915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415" y="6120437"/>
            <a:ext cx="142970" cy="20267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 bwMode="auto">
          <a:xfrm>
            <a:off x="559744" y="4929454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장소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010922" y="4963220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1103296" y="4925989"/>
            <a:ext cx="103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          외부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648490" y="4959558"/>
            <a:ext cx="124615" cy="12737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64164" y="5327002"/>
            <a:ext cx="205787" cy="208813"/>
          </a:xfrm>
          <a:prstGeom prst="rect">
            <a:avLst/>
          </a:prstGeom>
        </p:spPr>
      </p:pic>
      <p:sp>
        <p:nvSpPr>
          <p:cNvPr id="143" name="직사각형 142"/>
          <p:cNvSpPr/>
          <p:nvPr/>
        </p:nvSpPr>
        <p:spPr>
          <a:xfrm>
            <a:off x="7852398" y="320955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852398" y="320955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7852398" y="3558013"/>
            <a:ext cx="1800200" cy="3328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6" name="이등변 삼각형 145"/>
          <p:cNvSpPr/>
          <p:nvPr/>
        </p:nvSpPr>
        <p:spPr>
          <a:xfrm rot="16200000">
            <a:off x="8052002" y="362224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 flipH="1">
            <a:off x="9374283" y="3622397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 bwMode="auto">
          <a:xfrm>
            <a:off x="8337938" y="363525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7939293" y="436803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917070"/>
              </p:ext>
            </p:extLst>
          </p:nvPr>
        </p:nvGraphicFramePr>
        <p:xfrm>
          <a:off x="7995942" y="3955625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1" name="TextBox 150"/>
          <p:cNvSpPr txBox="1"/>
          <p:nvPr/>
        </p:nvSpPr>
        <p:spPr bwMode="auto">
          <a:xfrm>
            <a:off x="9346127" y="323504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8179920" y="556694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8926680" y="55593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54" name="직선 연결선 153"/>
          <p:cNvCxnSpPr/>
          <p:nvPr/>
        </p:nvCxnSpPr>
        <p:spPr>
          <a:xfrm>
            <a:off x="7869029" y="5481882"/>
            <a:ext cx="181952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942" y="3657770"/>
            <a:ext cx="169768" cy="154956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 bwMode="auto">
          <a:xfrm>
            <a:off x="3885732" y="2592180"/>
            <a:ext cx="25490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날씨 아이콘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맑은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흐름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비옴뒤 개임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등등 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3161" y="1832523"/>
            <a:ext cx="3436409" cy="460910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44982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3161" y="6115050"/>
            <a:ext cx="3456666" cy="326574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결제 하기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190" y="85914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871643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53162" y="129892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935" y="1368029"/>
            <a:ext cx="3316014" cy="1194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02935" y="1368029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기본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 bwMode="auto">
          <a:xfrm>
            <a:off x="501448" y="1553864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81299" y="1554506"/>
            <a:ext cx="2665642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 </a:t>
            </a:r>
            <a:r>
              <a:rPr lang="en-US" altLang="ko-KR" sz="800" dirty="0" smtClean="0">
                <a:solidFill>
                  <a:schemeClr val="tx1"/>
                </a:solidFill>
              </a:rPr>
              <a:t>51 </a:t>
            </a:r>
            <a:r>
              <a:rPr lang="ko-KR" altLang="en-US" sz="800" smtClean="0">
                <a:solidFill>
                  <a:schemeClr val="tx1"/>
                </a:solidFill>
              </a:rPr>
              <a:t>고 </a:t>
            </a:r>
            <a:r>
              <a:rPr lang="en-US" altLang="ko-KR" sz="800" dirty="0" smtClean="0">
                <a:solidFill>
                  <a:schemeClr val="tx1"/>
                </a:solidFill>
              </a:rPr>
              <a:t>1738 ( </a:t>
            </a:r>
            <a:r>
              <a:rPr lang="ko-KR" altLang="en-US" sz="800" smtClean="0">
                <a:solidFill>
                  <a:schemeClr val="tx1"/>
                </a:solidFill>
              </a:rPr>
              <a:t>중형 </a:t>
            </a:r>
            <a:r>
              <a:rPr lang="en-US" altLang="ko-KR" sz="800" dirty="0" smtClean="0">
                <a:solidFill>
                  <a:schemeClr val="tx1"/>
                </a:solidFill>
              </a:rPr>
              <a:t>SVU )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81299" y="1825252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405267" y="1833264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978777" y="2079669"/>
            <a:ext cx="25458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외부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내부 세차 왁수코팅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휠크리닝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타이어 광택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405267" y="227403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67810" y="2274994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88" y="2266840"/>
            <a:ext cx="224550" cy="231059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3110609" y="2273211"/>
            <a:ext cx="536332" cy="224689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쿠폰선택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1885" y="3376096"/>
            <a:ext cx="3316014" cy="20508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371185" y="3356992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내역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8901" y="3638211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7011" y="3638211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566360" y="3638211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417348" y="428195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80491" y="4277213"/>
            <a:ext cx="2666449" cy="425784"/>
          </a:xfrm>
          <a:prstGeom prst="rect">
            <a:avLst/>
          </a:prstGeom>
          <a:solidFill>
            <a:srgbClr val="D7E4B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7574" y="891735"/>
            <a:ext cx="327743" cy="33256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77625" y="3635926"/>
            <a:ext cx="205787" cy="20881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 bwMode="auto">
          <a:xfrm>
            <a:off x="462618" y="4783486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76706" y="4771983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466810" y="4777486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482" y="4742444"/>
            <a:ext cx="239787" cy="24663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396894" y="5101768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76706" y="5090265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885" y="5552719"/>
            <a:ext cx="3316014" cy="5508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 bwMode="auto">
          <a:xfrm>
            <a:off x="371185" y="5533614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결제 금액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 bwMode="auto">
          <a:xfrm>
            <a:off x="385305" y="5794370"/>
            <a:ext cx="63190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결제 금액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984716" y="5795333"/>
            <a:ext cx="2662224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20451" y="3966606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00302" y="3964257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63723" y="830882"/>
            <a:ext cx="1836154" cy="26653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63723" y="830882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063723" y="1179343"/>
            <a:ext cx="1800200" cy="447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이등변 삼각형 24"/>
          <p:cNvSpPr/>
          <p:nvPr/>
        </p:nvSpPr>
        <p:spPr>
          <a:xfrm rot="16200000">
            <a:off x="4263327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이등변 삼각형 75"/>
          <p:cNvSpPr/>
          <p:nvPr/>
        </p:nvSpPr>
        <p:spPr>
          <a:xfrm rot="5400000" flipH="1">
            <a:off x="5449966" y="1274052"/>
            <a:ext cx="232444" cy="216024"/>
          </a:xfrm>
          <a:prstGeom prst="triangl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549263" y="1287065"/>
            <a:ext cx="93968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2017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150618" y="1989360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74293"/>
              </p:ext>
            </p:extLst>
          </p:nvPr>
        </p:nvGraphicFramePr>
        <p:xfrm>
          <a:off x="4199959" y="1720632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05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4080872" y="3828643"/>
            <a:ext cx="1800200" cy="25314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80872" y="382864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예약일 선택 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657" y="4242297"/>
            <a:ext cx="1724418" cy="159067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363331" y="595722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10091" y="59496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5557452" y="85637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5557452" y="3875463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121589" y="3806033"/>
            <a:ext cx="1836154" cy="25540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21589" y="3806033"/>
            <a:ext cx="1800200" cy="3484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예약 시각 선택</a:t>
            </a: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6208484" y="4964511"/>
            <a:ext cx="13684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09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시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00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분  예약 가능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6743"/>
              </p:ext>
            </p:extLst>
          </p:nvPr>
        </p:nvGraphicFramePr>
        <p:xfrm>
          <a:off x="6269489" y="4543723"/>
          <a:ext cx="1562128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81064"/>
                <a:gridCol w="781064"/>
              </a:tblGrid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예약시간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예약상태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09:00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09:30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10:30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0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11:00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가능</a:t>
                      </a:r>
                      <a:endParaRPr lang="ko-KR" altLang="en-US" sz="1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6" name="TextBox 115"/>
          <p:cNvSpPr txBox="1"/>
          <p:nvPr/>
        </p:nvSpPr>
        <p:spPr bwMode="auto">
          <a:xfrm>
            <a:off x="7615318" y="3831524"/>
            <a:ext cx="26962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11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431038" y="604680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7177798" y="6039182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6159389" y="4204188"/>
            <a:ext cx="1679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예약기간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~ 6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일 까지  총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매주 화요일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70951" y="320640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117711" y="3198788"/>
            <a:ext cx="490917" cy="2607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967" y="2859602"/>
            <a:ext cx="2438400" cy="338137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298" y="-416998"/>
            <a:ext cx="2428875" cy="3276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 bwMode="auto">
          <a:xfrm>
            <a:off x="6079580" y="922031"/>
            <a:ext cx="9669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회 예약인 경우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인트로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114376" y="1449616"/>
            <a:ext cx="327743" cy="332563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62" y="881295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8190" y="141702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96" y="924746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61498" y="1198372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173147" y="1214080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711" y="922031"/>
            <a:ext cx="270962" cy="2992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 bwMode="auto">
          <a:xfrm>
            <a:off x="1329921" y="1207376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747" y="902402"/>
            <a:ext cx="315342" cy="33852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 bwMode="auto">
          <a:xfrm>
            <a:off x="2178511" y="1214981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3162" y="14295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4051010" y="81544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51010" y="81544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50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0" y="859496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426038" y="139522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차 예 약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0644" y="902947"/>
            <a:ext cx="293841" cy="29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 bwMode="auto">
          <a:xfrm>
            <a:off x="4359346" y="1176573"/>
            <a:ext cx="28725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홈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6870995" y="1192281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559" y="900232"/>
            <a:ext cx="270962" cy="29927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5027769" y="1185577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예약확인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595" y="880603"/>
            <a:ext cx="315342" cy="33852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 bwMode="auto">
          <a:xfrm>
            <a:off x="5876359" y="119318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공지사항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051010" y="1407725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5491" y="181264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7574" y="1449616"/>
            <a:ext cx="327743" cy="332563"/>
          </a:xfrm>
          <a:prstGeom prst="rect">
            <a:avLst/>
          </a:prstGeom>
        </p:spPr>
      </p:pic>
      <p:sp>
        <p:nvSpPr>
          <p:cNvPr id="98" name="직사각형 97"/>
          <p:cNvSpPr/>
          <p:nvPr/>
        </p:nvSpPr>
        <p:spPr>
          <a:xfrm>
            <a:off x="418712" y="1875754"/>
            <a:ext cx="3316014" cy="24893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 bwMode="auto">
          <a:xfrm>
            <a:off x="418712" y="1875755"/>
            <a:ext cx="75373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||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예약 정보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496123" y="2037988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차  량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75974" y="2263656"/>
            <a:ext cx="2665642" cy="2201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내부 </a:t>
            </a:r>
            <a:r>
              <a:rPr lang="en-US" altLang="ko-KR" sz="800" dirty="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외부 세차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99942" y="2271668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주문내역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404496" y="2499212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추가주문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962485" y="2523479"/>
            <a:ext cx="179582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융막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63" y="2515325"/>
            <a:ext cx="224550" cy="23105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 bwMode="auto">
          <a:xfrm>
            <a:off x="413576" y="2788016"/>
            <a:ext cx="33000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   세차일                                 세차 시간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1686" y="2788016"/>
            <a:ext cx="1104568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  2016-04-04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61035" y="2788016"/>
            <a:ext cx="591765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   11 : 30     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412023" y="3386660"/>
            <a:ext cx="59503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상세위치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72300" y="2785731"/>
            <a:ext cx="205787" cy="20881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 bwMode="auto">
          <a:xfrm>
            <a:off x="446271" y="3641911"/>
            <a:ext cx="52931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연락처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60359" y="3630408"/>
            <a:ext cx="1230076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 bwMode="auto">
          <a:xfrm>
            <a:off x="2450463" y="3635911"/>
            <a:ext cx="118013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(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자동 </a:t>
            </a: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안심번호 사용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135" y="3600869"/>
            <a:ext cx="239787" cy="24663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 bwMode="auto">
          <a:xfrm>
            <a:off x="380547" y="3944559"/>
            <a:ext cx="5950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요청사항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60359" y="3933056"/>
            <a:ext cx="2670234" cy="2170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515126" y="3071309"/>
            <a:ext cx="4635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  소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977320" y="3068960"/>
            <a:ext cx="2665641" cy="22014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경기도 용인시 </a:t>
            </a:r>
            <a:r>
              <a:rPr lang="en-US" altLang="ko-KR" sz="800" dirty="0" smtClean="0">
                <a:solidFill>
                  <a:schemeClr val="tx1"/>
                </a:solidFill>
              </a:rPr>
              <a:t>**** </a:t>
            </a:r>
            <a:r>
              <a:rPr lang="ko-KR" altLang="en-US" sz="800" smtClean="0">
                <a:solidFill>
                  <a:schemeClr val="tx1"/>
                </a:solidFill>
              </a:rPr>
              <a:t>동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06777" y="2174633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019529" y="3548747"/>
            <a:ext cx="227479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/>
          <p:cNvSpPr/>
          <p:nvPr/>
        </p:nvSpPr>
        <p:spPr>
          <a:xfrm>
            <a:off x="619802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카드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2606573" y="5352050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현장지급 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575397" y="5358709"/>
            <a:ext cx="867909" cy="38248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계좌이체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12689" y="4456753"/>
            <a:ext cx="2537609" cy="5905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2119" y="2699129"/>
            <a:ext cx="2777374" cy="17576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8107" y="2888940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84977" y="3411221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07988" y="3933502"/>
            <a:ext cx="641353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8235" y="4719308"/>
            <a:ext cx="2585008" cy="14401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70798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202886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697784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2682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687578" y="5201067"/>
            <a:ext cx="228592" cy="32217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4036020" y="181072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</a:t>
            </a:r>
            <a:r>
              <a:rPr lang="ko-KR" altLang="en-US" sz="900" dirty="0"/>
              <a:t> 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사용자 </a:t>
            </a:r>
            <a:r>
              <a:rPr lang="ko-KR" altLang="en-US" sz="900" dirty="0"/>
              <a:t>아이콘 </a:t>
            </a:r>
            <a:r>
              <a:rPr lang="ko-KR" altLang="en-US" sz="900" dirty="0" err="1"/>
              <a:t>선택시</a:t>
            </a:r>
            <a:r>
              <a:rPr lang="en-US" altLang="ko-KR" sz="900" dirty="0"/>
              <a:t>, </a:t>
            </a:r>
            <a:r>
              <a:rPr lang="ko-KR" altLang="en-US" sz="900" dirty="0"/>
              <a:t>로그인 안내 팝업을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로그인 </a:t>
            </a:r>
            <a:r>
              <a:rPr lang="ko-KR" altLang="en-US" sz="900" dirty="0"/>
              <a:t>창에 알맞은 로그인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메인 화면으로 화면 전환되며</a:t>
            </a:r>
            <a:r>
              <a:rPr lang="en-US" altLang="ko-KR" sz="900" dirty="0"/>
              <a:t>, </a:t>
            </a:r>
            <a:r>
              <a:rPr lang="ko-KR" altLang="en-US" sz="900" dirty="0"/>
              <a:t>비정상 정보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</a:t>
            </a:r>
            <a:r>
              <a:rPr lang="en-US" altLang="ko-KR" sz="900" dirty="0"/>
              <a:t>Alert</a:t>
            </a:r>
            <a:r>
              <a:rPr lang="ko-KR" altLang="en-US" sz="900" dirty="0"/>
              <a:t> 팝업을 띄운다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체크시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정상적으로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이후 아이디를 저장한다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안내 팝업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표출시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화면은 어둡게 처리되고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팝업과 함께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입력해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입력하여 주세요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60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미사용계정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인증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장기 미사용으로 인하여 아이디가 회수되었습니다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관리자에게 문의하세요</a:t>
            </a:r>
            <a:r>
              <a:rPr lang="en-US" altLang="ko-KR" dirty="0" smtClean="0"/>
              <a:t>..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이상 비밀번호 변경하지 않았을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장기 비밀번호를 변경하지 않아 아이디가 회수되었습니다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연속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이상 틀려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회수 조치되었습니다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관리자에게 문의하세요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1~4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혹은 비밀번호가 틀렸습니다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이전의 경우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[S0000]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::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정상계정이고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80~90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사이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90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이전에는 비밀번호 변경이 필요합니다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후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주시기 바랍니다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[S0001]]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68152" y="830174"/>
            <a:ext cx="3441675" cy="5588677"/>
            <a:chOff x="128464" y="836712"/>
            <a:chExt cx="3441675" cy="5588677"/>
          </a:xfrm>
        </p:grpSpPr>
        <p:sp>
          <p:nvSpPr>
            <p:cNvPr id="91" name="직사각형 90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94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TextBox 95"/>
          <p:cNvSpPr txBox="1"/>
          <p:nvPr/>
        </p:nvSpPr>
        <p:spPr>
          <a:xfrm>
            <a:off x="526552" y="1497677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26552" y="1903711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8152" y="1428414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82073" y="4005064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82073" y="4573106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5756" y="5157192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368227" y="6093296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 bwMode="auto">
          <a:xfrm>
            <a:off x="434448" y="5784056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072" y="2605913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349040" y="9000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82" name="타원 81"/>
          <p:cNvSpPr>
            <a:spLocks noChangeAspect="1"/>
          </p:cNvSpPr>
          <p:nvPr/>
        </p:nvSpPr>
        <p:spPr>
          <a:xfrm>
            <a:off x="-537232" y="33585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3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869324" y="2183022"/>
            <a:ext cx="1872208" cy="974668"/>
            <a:chOff x="7905328" y="2238308"/>
            <a:chExt cx="187220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 정보를 다시 입력 해주세요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21" name="타원 120"/>
          <p:cNvSpPr>
            <a:spLocks noChangeAspect="1"/>
          </p:cNvSpPr>
          <p:nvPr/>
        </p:nvSpPr>
        <p:spPr>
          <a:xfrm>
            <a:off x="-591616" y="53012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4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타원 71"/>
          <p:cNvSpPr>
            <a:spLocks noChangeAspect="1"/>
          </p:cNvSpPr>
          <p:nvPr/>
        </p:nvSpPr>
        <p:spPr>
          <a:xfrm>
            <a:off x="3329171" y="93304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922" y="832262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2073" y="2964913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45423" y="3523856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139607" y="840827"/>
            <a:ext cx="3441675" cy="5588677"/>
            <a:chOff x="128464" y="836712"/>
            <a:chExt cx="3441675" cy="5588677"/>
          </a:xfrm>
        </p:grpSpPr>
        <p:sp>
          <p:nvSpPr>
            <p:cNvPr id="66" name="직사각형 65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pic>
          <p:nvPicPr>
            <p:cNvPr id="6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TextBox 68"/>
          <p:cNvSpPr txBox="1"/>
          <p:nvPr/>
        </p:nvSpPr>
        <p:spPr>
          <a:xfrm>
            <a:off x="4298007" y="1508330"/>
            <a:ext cx="231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매니저</a:t>
            </a:r>
            <a:r>
              <a: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8007" y="1914364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위고는</a:t>
            </a: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차량 관리를 위한 통합 브랜드입니다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세차업무지원을 스마트하게 관리해 드립니다</a:t>
            </a:r>
            <a:r>
              <a:rPr lang="en-US" altLang="ko-KR" sz="6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9607" y="1439067"/>
            <a:ext cx="3438730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253528" y="4015717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아이</a:t>
            </a:r>
            <a:r>
              <a:rPr lang="ko-KR" altLang="en-US" sz="1000" dirty="0">
                <a:solidFill>
                  <a:prstClr val="black"/>
                </a:solidFill>
              </a:rPr>
              <a:t>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253528" y="4583759"/>
            <a:ext cx="3222725" cy="47461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비밀번호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77211" y="5167845"/>
            <a:ext cx="3199042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로그</a:t>
            </a:r>
            <a:r>
              <a:rPr lang="ko-KR" altLang="en-US" sz="1000" b="1" dirty="0">
                <a:solidFill>
                  <a:prstClr val="white"/>
                </a:solidFill>
              </a:rPr>
              <a:t>인</a:t>
            </a: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139682" y="6103949"/>
            <a:ext cx="3441600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 bwMode="auto">
          <a:xfrm>
            <a:off x="4205903" y="5794709"/>
            <a:ext cx="9476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  아이디 저</a:t>
            </a:r>
            <a:r>
              <a:rPr lang="ko-KR" altLang="en-US" sz="8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lang="ko-KR" altLang="en-US" sz="8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53527" y="2616566"/>
            <a:ext cx="5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4120495" y="9107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499647" y="91937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위고 출장 세차 관리 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1265" y="99331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타원 119"/>
          <p:cNvSpPr>
            <a:spLocks noChangeAspect="1"/>
          </p:cNvSpPr>
          <p:nvPr/>
        </p:nvSpPr>
        <p:spPr>
          <a:xfrm>
            <a:off x="7100626" y="9436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prstClr val="white"/>
                </a:solidFill>
              </a:rPr>
              <a:t>2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253528" y="2975566"/>
            <a:ext cx="3222725" cy="45359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prstClr val="black"/>
                </a:solidFill>
              </a:rPr>
              <a:t>차량번호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216878" y="3534509"/>
            <a:ext cx="14189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○  아이디       ○ </a:t>
            </a:r>
            <a:r>
              <a:rPr lang="ko-KR" altLang="en-US" sz="8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사번</a:t>
            </a:r>
            <a:r>
              <a:rPr lang="ko-KR" altLang="en-US" sz="8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4775019" y="2850200"/>
            <a:ext cx="2381234" cy="1224136"/>
            <a:chOff x="4442641" y="2735080"/>
            <a:chExt cx="2381234" cy="122413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85" name="그룹 84"/>
            <p:cNvGrpSpPr/>
            <p:nvPr/>
          </p:nvGrpSpPr>
          <p:grpSpPr>
            <a:xfrm>
              <a:off x="4442641" y="2735080"/>
              <a:ext cx="2381234" cy="1224136"/>
              <a:chOff x="2679778" y="2607993"/>
              <a:chExt cx="2381234" cy="1224136"/>
            </a:xfrm>
            <a:grpFill/>
          </p:grpSpPr>
          <p:sp>
            <p:nvSpPr>
              <p:cNvPr id="88" name="TextBox 87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680945" y="2607993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679778" y="3112049"/>
                <a:ext cx="238123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 bwMode="auto">
              <a:xfrm>
                <a:off x="2746207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prstClr val="white"/>
                    </a:solidFill>
                    <a:latin typeface="맑은 고딕" pitchFamily="50" charset="-127"/>
                    <a:ea typeface="맑은 고딕" pitchFamily="50" charset="-127"/>
                  </a:rPr>
                  <a:t>알림</a:t>
                </a:r>
                <a:endParaRPr kumimoji="0" lang="ko-KR" altLang="en-US" sz="10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 bwMode="auto">
              <a:xfrm>
                <a:off x="2926146" y="3270867"/>
                <a:ext cx="1893467" cy="2154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서비스 이용을 위해 로그인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해주세요</a:t>
                </a:r>
                <a:r>
                  <a:rPr kumimoji="0" lang="en-US" altLang="ko-KR" sz="800" dirty="0" smtClean="0">
                    <a:solidFill>
                      <a:prstClr val="black"/>
                    </a:solidFill>
                    <a:latin typeface="맑은 고딕" pitchFamily="50" charset="-127"/>
                    <a:ea typeface="맑은 고딕" pitchFamily="50" charset="-127"/>
                  </a:rPr>
                  <a:t>.</a:t>
                </a:r>
                <a:endParaRPr kumimoji="0" lang="ko-KR" altLang="en-US" sz="80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5357574" y="371703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0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0472" y="85723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0472" y="857232"/>
            <a:ext cx="3441675" cy="48353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91657" y="86426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 bwMode="auto">
          <a:xfrm>
            <a:off x="1055969" y="957819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526997"/>
            <a:ext cx="1077028" cy="1952277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53445"/>
              </p:ext>
            </p:extLst>
          </p:nvPr>
        </p:nvGraphicFramePr>
        <p:xfrm>
          <a:off x="200470" y="4389953"/>
          <a:ext cx="34416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38"/>
                <a:gridCol w="172083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아이디를 입력하세요                                                             </a:t>
                      </a:r>
                      <a:r>
                        <a:rPr lang="ko-KR" altLang="en-US" sz="800" u="non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</a:t>
                      </a:r>
                      <a:endParaRPr lang="ko-KR" altLang="en-US" sz="800" u="none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비밀번호를 입력 해주세요 </a:t>
                      </a:r>
                      <a:endParaRPr lang="ko-KR" altLang="en-US" sz="800" u="sng" dirty="0">
                        <a:solidFill>
                          <a:schemeClr val="bg1">
                            <a:lumMod val="6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1928664" y="4750845"/>
            <a:ext cx="17134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88663" y="5614151"/>
            <a:ext cx="2304256" cy="360040"/>
          </a:xfrm>
          <a:prstGeom prst="rect">
            <a:avLst/>
          </a:prstGeom>
          <a:solidFill>
            <a:srgbClr val="D9D9D9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세차 출발 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25614" y="6150545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8991" y="6118177"/>
            <a:ext cx="68722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85481" y="1340768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920552" y="299586"/>
            <a:ext cx="6671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]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HCS-Mobile-01-1104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로그인시 알림 메시지 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입력하지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않았을때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잘못되었을때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계정이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휴면상태일때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취소버튼클릭시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팝업닫힘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통화버튼클릭시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법인대표번호로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전화연결된다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61740" y="590280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1492544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60498" y="58980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000996" y="5929102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131800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299754" y="5924297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72" name="그룹 71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77" name="직사각형 76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515" y="98057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4031605" y="836712"/>
            <a:ext cx="3441675" cy="5588677"/>
            <a:chOff x="363600" y="838800"/>
            <a:chExt cx="3441675" cy="5588677"/>
          </a:xfrm>
        </p:grpSpPr>
        <p:grpSp>
          <p:nvGrpSpPr>
            <p:cNvPr id="141" name="그룹 140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TextBox 141"/>
            <p:cNvSpPr txBox="1"/>
            <p:nvPr/>
          </p:nvSpPr>
          <p:spPr>
            <a:xfrm>
              <a:off x="522000" y="1506303"/>
              <a:ext cx="23196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현대커머셜 운송지원 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61" name="직사각형 160"/>
          <p:cNvSpPr/>
          <p:nvPr/>
        </p:nvSpPr>
        <p:spPr>
          <a:xfrm>
            <a:off x="4030416" y="839843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4736976" y="1950276"/>
            <a:ext cx="1872208" cy="974668"/>
            <a:chOff x="7905328" y="2238308"/>
            <a:chExt cx="1872208" cy="974668"/>
          </a:xfrm>
        </p:grpSpPr>
        <p:sp>
          <p:nvSpPr>
            <p:cNvPr id="175" name="직사각형 174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80" name="그룹 179"/>
          <p:cNvGrpSpPr/>
          <p:nvPr/>
        </p:nvGrpSpPr>
        <p:grpSpPr>
          <a:xfrm>
            <a:off x="4736976" y="4398548"/>
            <a:ext cx="1872208" cy="974668"/>
            <a:chOff x="4736976" y="4326540"/>
            <a:chExt cx="1872208" cy="974668"/>
          </a:xfrm>
        </p:grpSpPr>
        <p:sp>
          <p:nvSpPr>
            <p:cNvPr id="181" name="직사각형 180"/>
            <p:cNvSpPr/>
            <p:nvPr/>
          </p:nvSpPr>
          <p:spPr>
            <a:xfrm>
              <a:off x="4736976" y="4326540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4736976" y="4727874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4813574" y="4406915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4" name="TextBox 183"/>
            <p:cNvSpPr txBox="1"/>
            <p:nvPr/>
          </p:nvSpPr>
          <p:spPr bwMode="auto">
            <a:xfrm>
              <a:off x="4808984" y="4783852"/>
              <a:ext cx="1800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휴면회원입니다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관리자에게 문의하세요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5660256" y="50950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5194300" y="509788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9" name="타원 188"/>
          <p:cNvSpPr>
            <a:spLocks noChangeAspect="1"/>
          </p:cNvSpPr>
          <p:nvPr/>
        </p:nvSpPr>
        <p:spPr>
          <a:xfrm>
            <a:off x="4592960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타원 189"/>
          <p:cNvSpPr>
            <a:spLocks noChangeAspect="1"/>
          </p:cNvSpPr>
          <p:nvPr/>
        </p:nvSpPr>
        <p:spPr>
          <a:xfrm>
            <a:off x="4592984" y="42931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4736976" y="3149012"/>
            <a:ext cx="1872208" cy="974668"/>
            <a:chOff x="4736976" y="3149012"/>
            <a:chExt cx="1872208" cy="974668"/>
          </a:xfrm>
        </p:grpSpPr>
        <p:sp>
          <p:nvSpPr>
            <p:cNvPr id="192" name="직사각형 191"/>
            <p:cNvSpPr/>
            <p:nvPr/>
          </p:nvSpPr>
          <p:spPr>
            <a:xfrm>
              <a:off x="4736976" y="3149012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4736976" y="3550346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 bwMode="auto">
            <a:xfrm>
              <a:off x="4813574" y="3229387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 bwMode="auto">
            <a:xfrm>
              <a:off x="4808984" y="3606324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비밀번호가 잘못되었습니다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706988" y="393305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통화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5241032" y="393584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</a:t>
              </a:r>
              <a:r>
                <a:rPr lang="ko-KR" altLang="en-US" sz="800" dirty="0">
                  <a:solidFill>
                    <a:schemeClr val="bg1"/>
                  </a:solidFill>
                </a:rPr>
                <a:t>소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98" name="타원 197"/>
          <p:cNvSpPr>
            <a:spLocks noChangeAspect="1"/>
          </p:cNvSpPr>
          <p:nvPr/>
        </p:nvSpPr>
        <p:spPr>
          <a:xfrm>
            <a:off x="4592960" y="30435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345057" y="841604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62" name="그룹 161"/>
          <p:cNvGrpSpPr/>
          <p:nvPr/>
        </p:nvGrpSpPr>
        <p:grpSpPr>
          <a:xfrm>
            <a:off x="1136576" y="1894005"/>
            <a:ext cx="1872208" cy="974668"/>
            <a:chOff x="7905328" y="2238308"/>
            <a:chExt cx="1872208" cy="974668"/>
          </a:xfrm>
        </p:grpSpPr>
        <p:sp>
          <p:nvSpPr>
            <p:cNvPr id="163" name="직사각형 16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TextBox 165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아이디를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1136576" y="3478181"/>
            <a:ext cx="1872208" cy="974668"/>
            <a:chOff x="7905328" y="2238308"/>
            <a:chExt cx="1872208" cy="974668"/>
          </a:xfrm>
        </p:grpSpPr>
        <p:sp>
          <p:nvSpPr>
            <p:cNvPr id="169" name="직사각형 168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 bwMode="auto">
            <a:xfrm>
              <a:off x="7977336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비밀번호를 입력하여 주세요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87" name="타원 186"/>
          <p:cNvSpPr>
            <a:spLocks noChangeAspect="1"/>
          </p:cNvSpPr>
          <p:nvPr/>
        </p:nvSpPr>
        <p:spPr>
          <a:xfrm>
            <a:off x="992560" y="178857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992560" y="337275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91645" y="90660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3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HCS-Mobile-01-1105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2755" y="320834"/>
            <a:ext cx="2882031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이용약관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53114" y="591143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812" y="320835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501170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15254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이용약관내용 팝업이 닫힌다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44488" y="838800"/>
            <a:ext cx="3448087" cy="5588677"/>
            <a:chOff x="357188" y="838800"/>
            <a:chExt cx="3448087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타원 78"/>
            <p:cNvSpPr>
              <a:spLocks noChangeAspect="1"/>
            </p:cNvSpPr>
            <p:nvPr/>
          </p:nvSpPr>
          <p:spPr>
            <a:xfrm>
              <a:off x="357188" y="5815880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281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2827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4310565" y="1268760"/>
            <a:ext cx="2954674" cy="4881377"/>
            <a:chOff x="4302582" y="1322027"/>
            <a:chExt cx="2954674" cy="4881377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타원 128"/>
          <p:cNvSpPr>
            <a:spLocks noChangeAspect="1"/>
          </p:cNvSpPr>
          <p:nvPr/>
        </p:nvSpPr>
        <p:spPr>
          <a:xfrm>
            <a:off x="5281851" y="5573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13972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1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2821" y="312209"/>
            <a:ext cx="292254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처리방침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7889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개인정보처리방침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7044" y="67205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처리방침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개인정보처리방침내용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0" name="타원 79"/>
            <p:cNvSpPr>
              <a:spLocks noChangeAspect="1"/>
            </p:cNvSpPr>
            <p:nvPr/>
          </p:nvSpPr>
          <p:spPr>
            <a:xfrm>
              <a:off x="1493150" y="5831394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" name="타원 71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7510" y="980714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6896" y="838800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293461" y="1337633"/>
            <a:ext cx="2941843" cy="4881377"/>
            <a:chOff x="4315412" y="1322027"/>
            <a:chExt cx="2941843" cy="4881377"/>
          </a:xfrm>
        </p:grpSpPr>
        <p:sp>
          <p:nvSpPr>
            <p:cNvPr id="70" name="직사각형 69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08056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0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개인정보 취급방침 내용 확인</a:t>
            </a:r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344488" y="5920059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개인정보취급방침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492544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644672" y="5923880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1522" y="49743"/>
            <a:ext cx="3643338" cy="216000"/>
          </a:xfrm>
        </p:spPr>
        <p:txBody>
          <a:bodyPr/>
          <a:lstStyle/>
          <a:p>
            <a:r>
              <a:rPr lang="en-US" altLang="ko-KR" dirty="0" smtClean="0"/>
              <a:t>HCS-Mobile-01-1107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 취급방침 내용을 팝업으로 표출한다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개인정보취급방침내용 팝업이 닫힌다</a:t>
            </a:r>
            <a:r>
              <a:rPr lang="en-US" altLang="ko-KR" sz="900" dirty="0"/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>
          <a:xfrm>
            <a:off x="7131757" y="48684"/>
            <a:ext cx="1224136" cy="216000"/>
          </a:xfrm>
        </p:spPr>
        <p:txBody>
          <a:bodyPr/>
          <a:lstStyle/>
          <a:p>
            <a:r>
              <a:rPr lang="ko-KR" altLang="en-US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63600" y="838800"/>
            <a:chExt cx="3441675" cy="5588677"/>
          </a:xfrm>
        </p:grpSpPr>
        <p:sp>
          <p:nvSpPr>
            <p:cNvPr id="82" name="타원 81"/>
            <p:cNvSpPr>
              <a:spLocks noChangeAspect="1"/>
            </p:cNvSpPr>
            <p:nvPr/>
          </p:nvSpPr>
          <p:spPr>
            <a:xfrm>
              <a:off x="2652532" y="5828459"/>
              <a:ext cx="216000" cy="2160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1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363600" y="838800"/>
              <a:ext cx="3441675" cy="5588677"/>
              <a:chOff x="128464" y="836712"/>
              <a:chExt cx="3441675" cy="558867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522000" y="1506303"/>
              <a:ext cx="2319615" cy="253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현대캐피탈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운송관리시스템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2000" y="1912337"/>
              <a:ext cx="1884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 계획부터 차량 관제까지 운송과정에 필요한 업무지원을 스마트하게 관리해 드립니다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63600" y="1437040"/>
              <a:ext cx="3438730" cy="11659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29896" y="2614539"/>
              <a:ext cx="3270350" cy="2304841"/>
              <a:chOff x="244984" y="2497906"/>
              <a:chExt cx="3270350" cy="230484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292609" y="2808311"/>
                <a:ext cx="3222725" cy="45359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아이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디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292609" y="3376353"/>
                <a:ext cx="3222725" cy="47461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</a:t>
                </a:r>
                <a:endPara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316292" y="3960439"/>
                <a:ext cx="3199042" cy="520577"/>
              </a:xfrm>
              <a:prstGeom prst="rect">
                <a:avLst/>
              </a:prstGeom>
              <a:solidFill>
                <a:srgbClr val="2E2E2E"/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 bwMode="auto">
              <a:xfrm>
                <a:off x="244984" y="4587303"/>
                <a:ext cx="94769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□   아이디 저</a:t>
                </a:r>
                <a:r>
                  <a:rPr lang="ko-KR" altLang="en-US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</a:t>
                </a:r>
                <a:endPara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292608" y="2497906"/>
                <a:ext cx="563069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</a:t>
                </a:r>
                <a:endPara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6" name="그룹 205"/>
          <p:cNvGrpSpPr/>
          <p:nvPr/>
        </p:nvGrpSpPr>
        <p:grpSpPr>
          <a:xfrm>
            <a:off x="4016896" y="836712"/>
            <a:ext cx="3441675" cy="5588677"/>
            <a:chOff x="128464" y="836712"/>
            <a:chExt cx="3441675" cy="5588677"/>
          </a:xfrm>
        </p:grpSpPr>
        <p:sp>
          <p:nvSpPr>
            <p:cNvPr id="207" name="직사각형 206"/>
            <p:cNvSpPr/>
            <p:nvPr/>
          </p:nvSpPr>
          <p:spPr>
            <a:xfrm>
              <a:off x="128464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28464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1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64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2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4016896" y="1429942"/>
            <a:ext cx="3443043" cy="116596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4024689" y="2727072"/>
            <a:ext cx="3441600" cy="1931323"/>
            <a:chOff x="178763" y="2605180"/>
            <a:chExt cx="3441600" cy="1931323"/>
          </a:xfrm>
        </p:grpSpPr>
        <p:sp>
          <p:nvSpPr>
            <p:cNvPr id="218" name="직사각형 217"/>
            <p:cNvSpPr/>
            <p:nvPr/>
          </p:nvSpPr>
          <p:spPr>
            <a:xfrm>
              <a:off x="292609" y="2998459"/>
              <a:ext cx="2140111" cy="453595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</a:t>
              </a: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92609" y="3566501"/>
              <a:ext cx="2140111" cy="47461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</a:t>
              </a:r>
              <a:endPara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2549644" y="2999964"/>
              <a:ext cx="963196" cy="1041154"/>
            </a:xfrm>
            <a:prstGeom prst="rect">
              <a:avLst/>
            </a:prstGeom>
            <a:solidFill>
              <a:srgbClr val="2E2E2E"/>
            </a:solidFill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</a:p>
          </p:txBody>
        </p:sp>
        <p:cxnSp>
          <p:nvCxnSpPr>
            <p:cNvPr id="221" name="직선 연결선 220"/>
            <p:cNvCxnSpPr/>
            <p:nvPr/>
          </p:nvCxnSpPr>
          <p:spPr>
            <a:xfrm flipH="1">
              <a:off x="178763" y="4536503"/>
              <a:ext cx="3441600" cy="0"/>
            </a:xfrm>
            <a:prstGeom prst="line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/>
            <p:cNvSpPr txBox="1"/>
            <p:nvPr/>
          </p:nvSpPr>
          <p:spPr bwMode="auto">
            <a:xfrm>
              <a:off x="244984" y="4212584"/>
              <a:ext cx="94769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 아이디 저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608" y="2605180"/>
              <a:ext cx="56306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4126938" y="4788921"/>
            <a:ext cx="3234322" cy="1411320"/>
            <a:chOff x="278518" y="4669707"/>
            <a:chExt cx="3234322" cy="1411320"/>
          </a:xfrm>
        </p:grpSpPr>
        <p:sp>
          <p:nvSpPr>
            <p:cNvPr id="226" name="직사각형 225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85748" y="4873972"/>
              <a:ext cx="1916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시스템 오픈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등록방법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차량관제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오픈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하역사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등록시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코드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등록방법</a:t>
              </a:r>
              <a:endPara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98172" y="5064177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703930" y="5251081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698172" y="5435652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2703930" y="5622556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2015.10.05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4183014" y="1511562"/>
            <a:ext cx="231961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운송관리시스템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183014" y="1917596"/>
            <a:ext cx="18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계획부터 차량 관제까지 운송과정에 필요한 업무지원을 스마트하게 관리해 드립니다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241032" y="55553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467" y="101667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4015331" y="845609"/>
            <a:ext cx="3440388" cy="5586589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313275" y="1333472"/>
            <a:ext cx="2943980" cy="4881377"/>
            <a:chOff x="4313276" y="1322027"/>
            <a:chExt cx="2943980" cy="4881377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327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HCS-Mobile-01-1108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0663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208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 smtClean="0"/>
              <a:t>이용 약관 동의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이용약관 내용 팝업이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이용약관에 동의의사를 표시한다</a:t>
            </a:r>
            <a:r>
              <a:rPr lang="en-US" altLang="ko-KR" sz="900" dirty="0"/>
              <a:t>..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체크박스를 클릭하여 개인정보 처리방침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체크박스 클릭하여 개인정보 취급방침 동의의사를 표시한다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전체 동의 </a:t>
            </a:r>
            <a:r>
              <a:rPr lang="ko-KR" altLang="en-US" sz="900" dirty="0" err="1"/>
              <a:t>체크시</a:t>
            </a:r>
            <a:r>
              <a:rPr lang="ko-KR" altLang="en-US" sz="900" dirty="0"/>
              <a:t> 이용약관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처리방침</a:t>
            </a:r>
            <a:r>
              <a:rPr lang="en-US" altLang="ko-KR" sz="900" dirty="0"/>
              <a:t>, </a:t>
            </a:r>
            <a:r>
              <a:rPr lang="ko-KR" altLang="en-US" sz="900" dirty="0"/>
              <a:t>개인정보 취급방침 모두 동의함에 체크된다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모든 약관에 동의해야만 계약서 화면으로 이동한다</a:t>
            </a:r>
            <a:r>
              <a:rPr lang="en-US" altLang="ko-KR" sz="900" dirty="0" smtClean="0"/>
              <a:t>.(</a:t>
            </a:r>
            <a:r>
              <a:rPr lang="ko-KR" altLang="en-US" sz="900" dirty="0"/>
              <a:t>전자문서 연동</a:t>
            </a:r>
            <a:r>
              <a:rPr lang="en-US" altLang="ko-KR" sz="900" dirty="0" smtClean="0"/>
              <a:t>)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취소버튼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로그인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이용약관 팝업이 닫힌다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504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2102130" y="5811138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1928664" y="206087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타원 184"/>
          <p:cNvSpPr>
            <a:spLocks noChangeAspect="1"/>
          </p:cNvSpPr>
          <p:nvPr/>
        </p:nvSpPr>
        <p:spPr>
          <a:xfrm>
            <a:off x="344512" y="249289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6" name="타원 185"/>
          <p:cNvSpPr>
            <a:spLocks noChangeAspect="1"/>
          </p:cNvSpPr>
          <p:nvPr/>
        </p:nvSpPr>
        <p:spPr>
          <a:xfrm>
            <a:off x="344488" y="378906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7" name="타원 186"/>
          <p:cNvSpPr>
            <a:spLocks noChangeAspect="1"/>
          </p:cNvSpPr>
          <p:nvPr/>
        </p:nvSpPr>
        <p:spPr>
          <a:xfrm>
            <a:off x="365720" y="50512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8" name="타원 187"/>
          <p:cNvSpPr>
            <a:spLocks noChangeAspect="1"/>
          </p:cNvSpPr>
          <p:nvPr/>
        </p:nvSpPr>
        <p:spPr>
          <a:xfrm>
            <a:off x="1509340" y="527583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9" name="타원 188"/>
          <p:cNvSpPr>
            <a:spLocks noChangeAspect="1"/>
          </p:cNvSpPr>
          <p:nvPr/>
        </p:nvSpPr>
        <p:spPr>
          <a:xfrm>
            <a:off x="2036664" y="567594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>
          <a:xfrm>
            <a:off x="1129755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1" name="타원 190"/>
          <p:cNvSpPr>
            <a:spLocks noChangeAspect="1"/>
          </p:cNvSpPr>
          <p:nvPr/>
        </p:nvSpPr>
        <p:spPr>
          <a:xfrm>
            <a:off x="1010641" y="566384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92" name="타원 191"/>
          <p:cNvSpPr>
            <a:spLocks noChangeAspect="1"/>
          </p:cNvSpPr>
          <p:nvPr/>
        </p:nvSpPr>
        <p:spPr>
          <a:xfrm>
            <a:off x="5241032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8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7892628" y="4005064"/>
            <a:ext cx="1800200" cy="974668"/>
            <a:chOff x="7905328" y="2238308"/>
            <a:chExt cx="1800200" cy="974668"/>
          </a:xfrm>
        </p:grpSpPr>
        <p:sp>
          <p:nvSpPr>
            <p:cNvPr id="66" name="직사각형 6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905328" y="2639642"/>
              <a:ext cx="1800200" cy="5733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7981926" y="23186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 bwMode="auto">
            <a:xfrm>
              <a:off x="7905328" y="2695620"/>
              <a:ext cx="180020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latin typeface="맑은 고딕" pitchFamily="50" charset="-127"/>
                  <a:ea typeface="맑은 고딕" pitchFamily="50" charset="-127"/>
                </a:rPr>
                <a:t>모든 약관동의는 필수사항 입니다</a:t>
              </a:r>
              <a:r>
                <a:rPr kumimoji="0" lang="en-US" altLang="ko-KR" sz="8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363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4305400" y="1354911"/>
            <a:ext cx="2954674" cy="4881377"/>
            <a:chOff x="4302582" y="1322027"/>
            <a:chExt cx="2954674" cy="4881377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139" y="1322027"/>
              <a:ext cx="2952117" cy="4267213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4302582" y="5589241"/>
              <a:ext cx="2954674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23546" y="91848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HCS-Mobile-01-1109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0899" y="324842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사용자 개인정보 처리방침 상세내용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개인정보 </a:t>
            </a:r>
            <a:r>
              <a:rPr lang="ko-KR" altLang="en-US" dirty="0" smtClean="0"/>
              <a:t>처리방침 </a:t>
            </a:r>
            <a:r>
              <a:rPr lang="ko-KR" altLang="en-US" dirty="0"/>
              <a:t>동의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32089" y="71401"/>
            <a:ext cx="1071001" cy="216000"/>
          </a:xfrm>
        </p:spPr>
        <p:txBody>
          <a:bodyPr/>
          <a:lstStyle/>
          <a:p>
            <a:r>
              <a:rPr lang="ko-KR" altLang="en-US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타원 54"/>
          <p:cNvSpPr>
            <a:spLocks noChangeAspect="1"/>
          </p:cNvSpPr>
          <p:nvPr/>
        </p:nvSpPr>
        <p:spPr>
          <a:xfrm>
            <a:off x="1928664" y="335701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159193" y="5829648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079381" y="58179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5253756" y="5555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624" y="994859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618" y="845609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321011" y="1270848"/>
            <a:ext cx="2941843" cy="4881377"/>
            <a:chOff x="4315412" y="1322027"/>
            <a:chExt cx="2941843" cy="48813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4315412" y="5589241"/>
              <a:ext cx="2941843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14007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HCS-Mobile-01-1110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10188" y="32173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약관 동의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최초 로그인시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965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개인정보 취급방침 동의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5956144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개인정보처리방침 내용이 팝업으로 표출된다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개인정보 처리방침 팝업이 닫힌다</a:t>
            </a:r>
            <a:r>
              <a:rPr lang="en-US" altLang="ko-KR" sz="900" dirty="0" smtClean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4"/>
          </p:nvPr>
        </p:nvSpPr>
        <p:spPr>
          <a:xfrm>
            <a:off x="5330006" y="6763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350900" y="838800"/>
            <a:ext cx="3441675" cy="5588677"/>
            <a:chOff x="350900" y="838800"/>
            <a:chExt cx="3441675" cy="5588677"/>
          </a:xfrm>
        </p:grpSpPr>
        <p:pic>
          <p:nvPicPr>
            <p:cNvPr id="27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00" y="982802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5780" y="1550233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56202" y="1802508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50900" y="838800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50900" y="838800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460634" y="1878733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69742" y="2852936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 flipH="1">
              <a:off x="550164" y="3105211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454596" y="3181436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7042" y="4142520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>
            <a:xfrm flipH="1">
              <a:off x="537464" y="4394795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441896" y="4471020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 bwMode="auto">
            <a:xfrm>
              <a:off x="417196" y="25649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TextBox 155"/>
            <p:cNvSpPr txBox="1"/>
            <p:nvPr/>
          </p:nvSpPr>
          <p:spPr bwMode="auto">
            <a:xfrm>
              <a:off x="445361" y="3861048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488504" y="5157192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 bwMode="auto">
            <a:xfrm>
              <a:off x="1597489" y="5373796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1605" y="836712"/>
            <a:ext cx="3441675" cy="5588677"/>
            <a:chOff x="4031605" y="836712"/>
            <a:chExt cx="3441675" cy="5588677"/>
          </a:xfrm>
        </p:grpSpPr>
        <p:pic>
          <p:nvPicPr>
            <p:cNvPr id="16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TextBox 162"/>
            <p:cNvSpPr txBox="1"/>
            <p:nvPr/>
          </p:nvSpPr>
          <p:spPr>
            <a:xfrm>
              <a:off x="4156485" y="1548145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 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4" name="직선 연결선 163"/>
            <p:cNvCxnSpPr/>
            <p:nvPr/>
          </p:nvCxnSpPr>
          <p:spPr>
            <a:xfrm flipH="1">
              <a:off x="4236907" y="1800420"/>
              <a:ext cx="54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/>
            <p:cNvSpPr/>
            <p:nvPr/>
          </p:nvSpPr>
          <p:spPr>
            <a:xfrm>
              <a:off x="4031605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4031605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4141339" y="1876645"/>
              <a:ext cx="3234322" cy="61416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150447" y="2850848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처리방침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H="1">
              <a:off x="4230869" y="3103123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/>
            <p:cNvSpPr/>
            <p:nvPr/>
          </p:nvSpPr>
          <p:spPr>
            <a:xfrm>
              <a:off x="4135301" y="3179348"/>
              <a:ext cx="3234322" cy="614164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137747" y="4140432"/>
              <a:ext cx="14795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 취급방침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72" name="직선 연결선 171"/>
            <p:cNvCxnSpPr/>
            <p:nvPr/>
          </p:nvCxnSpPr>
          <p:spPr>
            <a:xfrm flipH="1">
              <a:off x="4218169" y="4392707"/>
              <a:ext cx="108000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4122601" y="4468932"/>
              <a:ext cx="3234322" cy="626741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TextBox 173"/>
            <p:cNvSpPr txBox="1"/>
            <p:nvPr/>
          </p:nvSpPr>
          <p:spPr bwMode="auto">
            <a:xfrm>
              <a:off x="4097901" y="2562816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TextBox 174"/>
            <p:cNvSpPr txBox="1"/>
            <p:nvPr/>
          </p:nvSpPr>
          <p:spPr bwMode="auto">
            <a:xfrm>
              <a:off x="4126066" y="3858960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 bwMode="auto">
            <a:xfrm>
              <a:off x="4169209" y="5155104"/>
              <a:ext cx="691215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 bwMode="auto">
            <a:xfrm>
              <a:off x="5278194" y="5371708"/>
              <a:ext cx="93326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□  전체 동의함</a:t>
              </a: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6486165" y="5809201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타원 50"/>
          <p:cNvSpPr>
            <a:spLocks noChangeAspect="1"/>
          </p:cNvSpPr>
          <p:nvPr/>
        </p:nvSpPr>
        <p:spPr>
          <a:xfrm>
            <a:off x="1928664" y="465316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68861" y="580920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51528" y="580524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241056" y="558924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4688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직사각형 178"/>
          <p:cNvSpPr/>
          <p:nvPr/>
        </p:nvSpPr>
        <p:spPr>
          <a:xfrm>
            <a:off x="4038306" y="855134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0662" y="1281839"/>
            <a:ext cx="2943980" cy="4881377"/>
            <a:chOff x="4313276" y="1322027"/>
            <a:chExt cx="2943980" cy="4881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413" y="1322027"/>
              <a:ext cx="2931568" cy="4267213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4313276" y="5589241"/>
              <a:ext cx="2943980" cy="61416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391888" y="5745956"/>
              <a:ext cx="857256" cy="35401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</a:t>
              </a:r>
              <a:r>
                <a:rPr lang="ko-KR" altLang="en-US" sz="800" dirty="0">
                  <a:solidFill>
                    <a:schemeClr val="bg1"/>
                  </a:solidFill>
                </a:rPr>
                <a:t>인</a:t>
              </a:r>
              <a:endParaRPr lang="ko-KR" altLang="en-US" sz="8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33071" y="93017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2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84465" y="321734"/>
            <a:ext cx="30243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메뉴조</a:t>
            </a:r>
            <a:r>
              <a:rPr lang="ko-KR" altLang="en-US" dirty="0"/>
              <a:t>작</a:t>
            </a:r>
            <a:endParaRPr lang="en-US" altLang="ko-KR" dirty="0" smtClean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메뉴버튼</a:t>
            </a:r>
            <a:r>
              <a:rPr lang="en-US" altLang="ko-KR" sz="900" dirty="0"/>
              <a:t>(     )</a:t>
            </a:r>
            <a:r>
              <a:rPr lang="ko-KR" altLang="en-US" sz="900" dirty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</a:t>
            </a:r>
            <a:r>
              <a:rPr lang="ko-KR" altLang="en-US" sz="900" dirty="0"/>
              <a:t> 화면이 우측으로 밀리며 </a:t>
            </a:r>
            <a:r>
              <a:rPr lang="ko-KR" altLang="en-US" sz="900" dirty="0" err="1"/>
              <a:t>메뉴트리가</a:t>
            </a:r>
            <a:r>
              <a:rPr lang="ko-KR" altLang="en-US" sz="900" dirty="0"/>
              <a:t> 펼쳐진다</a:t>
            </a:r>
            <a:r>
              <a:rPr lang="en-US" altLang="ko-KR" sz="900" dirty="0"/>
              <a:t>. (</a:t>
            </a:r>
            <a:r>
              <a:rPr lang="ko-KR" altLang="en-US" sz="900" dirty="0" err="1"/>
              <a:t>사용자별</a:t>
            </a:r>
            <a:r>
              <a:rPr lang="ko-KR" altLang="en-US" sz="900" dirty="0"/>
              <a:t> </a:t>
            </a:r>
            <a:r>
              <a:rPr lang="ko-KR" altLang="en-US" sz="900" dirty="0" err="1"/>
              <a:t>메뉴트리</a:t>
            </a:r>
            <a:r>
              <a:rPr lang="ko-KR" altLang="en-US" sz="900" dirty="0"/>
              <a:t> 참조</a:t>
            </a:r>
            <a:r>
              <a:rPr lang="en-US" altLang="ko-KR" sz="900" dirty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홈버튼</a:t>
            </a:r>
            <a:r>
              <a:rPr lang="en-US" altLang="ko-KR" sz="900" dirty="0"/>
              <a:t>(     </a:t>
            </a:r>
            <a:r>
              <a:rPr lang="en-US" altLang="ko-KR" sz="900" dirty="0" smtClean="0"/>
              <a:t>  )</a:t>
            </a:r>
            <a:r>
              <a:rPr lang="ko-KR" altLang="en-US" sz="900" dirty="0" smtClean="0"/>
              <a:t> </a:t>
            </a:r>
            <a:r>
              <a:rPr lang="ko-KR" altLang="en-US" sz="900" dirty="0" err="1"/>
              <a:t>클릭시</a:t>
            </a:r>
            <a:r>
              <a:rPr lang="en-US" altLang="ko-KR" sz="900" dirty="0"/>
              <a:t>, </a:t>
            </a:r>
            <a:r>
              <a:rPr lang="ko-KR" altLang="en-US" sz="900" dirty="0" smtClean="0"/>
              <a:t>모든 화면에서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이동한다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메인화면에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월단위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실적이 화면과 같이 간략히 표출된다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버튼을 클릭하면 공지사항화면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 </a:t>
            </a:r>
            <a:r>
              <a:rPr lang="ko-KR" altLang="en-US" sz="900" dirty="0"/>
              <a:t>신규내용이 있을 경우  </a:t>
            </a:r>
            <a:r>
              <a:rPr lang="ko-KR" altLang="en-US" sz="900" dirty="0" smtClean="0"/>
              <a:t>표시된다</a:t>
            </a:r>
            <a:r>
              <a:rPr lang="en-US" altLang="ko-KR" sz="900" dirty="0" smtClean="0"/>
              <a:t>.  </a:t>
            </a:r>
            <a:r>
              <a:rPr lang="en-US" altLang="ko-KR" sz="900" dirty="0"/>
              <a:t>– </a:t>
            </a:r>
            <a:r>
              <a:rPr lang="ko-KR" altLang="en-US" sz="900" dirty="0" smtClean="0">
                <a:solidFill>
                  <a:srgbClr val="FF0000"/>
                </a:solidFill>
              </a:rPr>
              <a:t>사용자의 경우 공지사항 중 법인공지만 </a:t>
            </a:r>
            <a:r>
              <a:rPr lang="ko-KR" altLang="en-US" sz="900" dirty="0">
                <a:solidFill>
                  <a:srgbClr val="FF0000"/>
                </a:solidFill>
              </a:rPr>
              <a:t>표출한다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개이며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제목길이가 길경우 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표출한다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퇴근 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/>
              <a:t>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68" name="타원 67"/>
          <p:cNvSpPr>
            <a:spLocks noChangeAspect="1"/>
          </p:cNvSpPr>
          <p:nvPr/>
        </p:nvSpPr>
        <p:spPr>
          <a:xfrm>
            <a:off x="7748498" y="252893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>
            <a:spLocks noChangeAspect="1"/>
          </p:cNvSpPr>
          <p:nvPr/>
        </p:nvSpPr>
        <p:spPr>
          <a:xfrm>
            <a:off x="2803400" y="486916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30" y="871737"/>
            <a:ext cx="144000" cy="1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75780" y="1550233"/>
            <a:ext cx="14795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전체 운송 실적 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56202" y="1802508"/>
            <a:ext cx="1156438" cy="0"/>
          </a:xfrm>
          <a:prstGeom prst="line">
            <a:avLst/>
          </a:prstGeom>
          <a:ln w="889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87861"/>
              </p:ext>
            </p:extLst>
          </p:nvPr>
        </p:nvGraphicFramePr>
        <p:xfrm>
          <a:off x="498360" y="1946524"/>
          <a:ext cx="3160480" cy="1472890"/>
        </p:xfrm>
        <a:graphic>
          <a:graphicData uri="http://schemas.openxmlformats.org/drawingml/2006/table">
            <a:tbl>
              <a:tblPr/>
              <a:tblGrid>
                <a:gridCol w="1142272"/>
                <a:gridCol w="2018208"/>
              </a:tblGrid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근 무 일 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배 송 처 수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인수확인수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이 동 거 리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 행 시 간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50900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50900" y="838800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94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0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그룹 106"/>
          <p:cNvGrpSpPr/>
          <p:nvPr/>
        </p:nvGrpSpPr>
        <p:grpSpPr>
          <a:xfrm>
            <a:off x="453224" y="4653136"/>
            <a:ext cx="3234322" cy="1152128"/>
            <a:chOff x="278518" y="4669707"/>
            <a:chExt cx="3234322" cy="1411320"/>
          </a:xfrm>
        </p:grpSpPr>
        <p:sp>
          <p:nvSpPr>
            <p:cNvPr id="108" name="직사각형 107"/>
            <p:cNvSpPr/>
            <p:nvPr/>
          </p:nvSpPr>
          <p:spPr>
            <a:xfrm>
              <a:off x="278518" y="4677435"/>
              <a:ext cx="3234322" cy="140359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4046" y="4695585"/>
              <a:ext cx="8630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177138" y="4669707"/>
              <a:ext cx="301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18058" y="4873972"/>
              <a:ext cx="1916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마감처리 순서 및 마감해제 처리</a:t>
              </a:r>
              <a:endPara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01040" y="4894525"/>
              <a:ext cx="747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2015.11.10</a:t>
              </a:r>
              <a:endPara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47622" y="1432300"/>
            <a:ext cx="3448800" cy="313306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타원 203"/>
          <p:cNvSpPr>
            <a:spLocks noChangeAspect="1"/>
          </p:cNvSpPr>
          <p:nvPr/>
        </p:nvSpPr>
        <p:spPr>
          <a:xfrm>
            <a:off x="331788" y="90872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6" name="타원 205"/>
          <p:cNvSpPr>
            <a:spLocks noChangeAspect="1"/>
          </p:cNvSpPr>
          <p:nvPr/>
        </p:nvSpPr>
        <p:spPr>
          <a:xfrm>
            <a:off x="363306" y="152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708" y="4844550"/>
            <a:ext cx="475860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3402756" y="45811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1840" y="101460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타원 68"/>
          <p:cNvSpPr>
            <a:spLocks noChangeAspect="1"/>
          </p:cNvSpPr>
          <p:nvPr/>
        </p:nvSpPr>
        <p:spPr>
          <a:xfrm>
            <a:off x="3311919" y="94166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4356" y="1500266"/>
            <a:ext cx="172928" cy="1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336988" y="5918093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출근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467792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배차관리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635746" y="5913288"/>
            <a:ext cx="1152000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운송관리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>
            <a:spLocks noChangeAspect="1"/>
          </p:cNvSpPr>
          <p:nvPr/>
        </p:nvSpPr>
        <p:spPr>
          <a:xfrm>
            <a:off x="1502542" y="581009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6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3" name="타원 82"/>
          <p:cNvSpPr>
            <a:spLocks noChangeAspect="1"/>
          </p:cNvSpPr>
          <p:nvPr/>
        </p:nvSpPr>
        <p:spPr>
          <a:xfrm>
            <a:off x="2635746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7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08" name="타원 207"/>
          <p:cNvSpPr>
            <a:spLocks noChangeAspect="1"/>
          </p:cNvSpPr>
          <p:nvPr/>
        </p:nvSpPr>
        <p:spPr>
          <a:xfrm>
            <a:off x="331788" y="579710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77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HCS-Mobile-01-1114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 </a:t>
            </a:r>
            <a:r>
              <a:rPr lang="ko-KR" altLang="en-US" dirty="0" smtClean="0"/>
              <a:t>회원 정보 수정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회원정보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회원명과 환영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멘트가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표출된다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서버로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로그아웃보고를하고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토큰제거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주문배차관리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이동한다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콜센터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법인콜센터로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연결된다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운송관리 메뉴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>
                <a:solidFill>
                  <a:srgbClr val="FF0000"/>
                </a:solidFill>
              </a:rPr>
              <a:t>좌측 메뉴가 나올 때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기존 화면은 오른쪽으로 밀린 상태가 되며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아래와 같이 동작한다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밀려난 우측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 err="1">
                <a:solidFill>
                  <a:srgbClr val="FF0000"/>
                </a:solidFill>
              </a:rPr>
              <a:t>메인화면</a:t>
            </a:r>
            <a:r>
              <a:rPr lang="en-US" altLang="ko-KR" sz="900" dirty="0">
                <a:solidFill>
                  <a:srgbClr val="FF0000"/>
                </a:solidFill>
              </a:rPr>
              <a:t>) </a:t>
            </a:r>
            <a:r>
              <a:rPr lang="ko-KR" altLang="en-US" sz="900" dirty="0" err="1">
                <a:solidFill>
                  <a:srgbClr val="FF0000"/>
                </a:solidFill>
              </a:rPr>
              <a:t>클릭시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171450" indent="-17145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Char char="-"/>
              <a:tabLst>
                <a:tab pos="228600" algn="l"/>
              </a:tabLst>
            </a:pPr>
            <a:r>
              <a:rPr lang="ko-KR" altLang="en-US" sz="900" dirty="0">
                <a:solidFill>
                  <a:srgbClr val="FF0000"/>
                </a:solidFill>
              </a:rPr>
              <a:t>메뉴 항목 </a:t>
            </a:r>
            <a:r>
              <a:rPr lang="ko-KR" altLang="en-US" sz="900" dirty="0" err="1">
                <a:solidFill>
                  <a:srgbClr val="FF0000"/>
                </a:solidFill>
              </a:rPr>
              <a:t>선택시</a:t>
            </a:r>
            <a:r>
              <a:rPr lang="ko-KR" altLang="en-US" sz="900" dirty="0">
                <a:solidFill>
                  <a:srgbClr val="FF0000"/>
                </a:solidFill>
              </a:rPr>
              <a:t> 화면이 좌측으로 밀려 제자리로 돌아온 후 각 해당기능을 수행한다</a:t>
            </a:r>
            <a:r>
              <a:rPr lang="en-US" altLang="ko-KR" sz="900" dirty="0" smtClean="0">
                <a:solidFill>
                  <a:srgbClr val="FF0000"/>
                </a:solidFill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5" name="직사각형 54"/>
          <p:cNvSpPr/>
          <p:nvPr/>
        </p:nvSpPr>
        <p:spPr>
          <a:xfrm>
            <a:off x="5948523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18312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5654393" y="3958362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016896" y="1959962"/>
            <a:ext cx="1926515" cy="289851"/>
            <a:chOff x="5236340" y="1061547"/>
            <a:chExt cx="1933722" cy="289851"/>
          </a:xfrm>
        </p:grpSpPr>
        <p:sp>
          <p:nvSpPr>
            <p:cNvPr id="92" name="직사각형 9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16896" y="2245162"/>
            <a:ext cx="1926515" cy="289854"/>
            <a:chOff x="5236340" y="1061547"/>
            <a:chExt cx="1933722" cy="289854"/>
          </a:xfrm>
        </p:grpSpPr>
        <p:sp>
          <p:nvSpPr>
            <p:cNvPr id="98" name="직사각형 97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022523" y="2781678"/>
            <a:ext cx="1925999" cy="289855"/>
            <a:chOff x="5236340" y="1061547"/>
            <a:chExt cx="1933204" cy="289855"/>
          </a:xfrm>
        </p:grpSpPr>
        <p:sp>
          <p:nvSpPr>
            <p:cNvPr id="101" name="직사각형 100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 rot="5400000">
            <a:off x="5654393" y="3984739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22522" y="3068960"/>
            <a:ext cx="1920916" cy="289855"/>
            <a:chOff x="5245900" y="1061547"/>
            <a:chExt cx="1928102" cy="289855"/>
          </a:xfrm>
        </p:grpSpPr>
        <p:sp>
          <p:nvSpPr>
            <p:cNvPr id="108" name="직사각형 107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00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5640866" y="2241881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>
            <a:spLocks noChangeAspect="1"/>
          </p:cNvSpPr>
          <p:nvPr/>
        </p:nvSpPr>
        <p:spPr>
          <a:xfrm>
            <a:off x="3913487" y="214323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52941" y="3033776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56838" y="1948403"/>
            <a:ext cx="1926516" cy="289849"/>
            <a:chOff x="356838" y="1948403"/>
            <a:chExt cx="1926516" cy="289849"/>
          </a:xfrm>
        </p:grpSpPr>
        <p:sp>
          <p:nvSpPr>
            <p:cNvPr id="127" name="직사각형 126"/>
            <p:cNvSpPr/>
            <p:nvPr/>
          </p:nvSpPr>
          <p:spPr>
            <a:xfrm>
              <a:off x="356838" y="1948403"/>
              <a:ext cx="1918504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 rot="5400000">
              <a:off x="2000839" y="1955736"/>
              <a:ext cx="288032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 rot="5400000">
            <a:off x="1994336" y="3380100"/>
            <a:ext cx="28803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1990334" y="1947623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137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2375713" y="968371"/>
            <a:ext cx="1368284" cy="53405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8151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8" name="타원 147"/>
          <p:cNvSpPr>
            <a:spLocks noChangeAspect="1"/>
          </p:cNvSpPr>
          <p:nvPr/>
        </p:nvSpPr>
        <p:spPr>
          <a:xfrm>
            <a:off x="352872" y="594930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59910" y="964818"/>
            <a:ext cx="1690302" cy="844381"/>
            <a:chOff x="459910" y="964818"/>
            <a:chExt cx="1690302" cy="844381"/>
          </a:xfrm>
        </p:grpSpPr>
        <p:pic>
          <p:nvPicPr>
            <p:cNvPr id="1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0" y="964818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직사각형 150"/>
            <p:cNvSpPr/>
            <p:nvPr/>
          </p:nvSpPr>
          <p:spPr>
            <a:xfrm>
              <a:off x="1405954" y="1610024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71010" y="1610901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>
            <a:spLocks noChangeAspect="1"/>
          </p:cNvSpPr>
          <p:nvPr/>
        </p:nvSpPr>
        <p:spPr>
          <a:xfrm>
            <a:off x="776536" y="87480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5" name="타원 154"/>
          <p:cNvSpPr>
            <a:spLocks noChangeAspect="1"/>
          </p:cNvSpPr>
          <p:nvPr/>
        </p:nvSpPr>
        <p:spPr>
          <a:xfrm>
            <a:off x="1280616" y="148478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46569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67" name="타원 166"/>
          <p:cNvSpPr>
            <a:spLocks noChangeAspect="1"/>
          </p:cNvSpPr>
          <p:nvPr/>
        </p:nvSpPr>
        <p:spPr>
          <a:xfrm>
            <a:off x="200472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314974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7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HCS-Mobile-01-1115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관제 </a:t>
            </a:r>
            <a:r>
              <a:rPr lang="ko-KR" altLang="en-US" sz="900" dirty="0"/>
              <a:t>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화면과 같은 하단메뉴가 표출되며</a:t>
            </a:r>
            <a:r>
              <a:rPr lang="en-US" altLang="ko-KR" sz="900" dirty="0"/>
              <a:t>, </a:t>
            </a:r>
            <a:r>
              <a:rPr lang="ko-KR" altLang="en-US" sz="900" dirty="0"/>
              <a:t>하단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해당 화면으로 화면전환이 된다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공지사항 메뉴 </a:t>
            </a:r>
            <a:r>
              <a:rPr lang="ko-KR" altLang="en-US" sz="900" dirty="0" err="1"/>
              <a:t>선택시</a:t>
            </a:r>
            <a:r>
              <a:rPr lang="ko-KR" altLang="en-US" sz="900" dirty="0"/>
              <a:t> 하단메뉴 펼침 없이 공지사항 리스트 화면으로 화면전환이 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3059435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rot="5400000">
            <a:off x="19969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66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980809" y="2530019"/>
            <a:ext cx="283175" cy="29131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243905" y="2430601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1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61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직사각형 110"/>
          <p:cNvSpPr/>
          <p:nvPr/>
        </p:nvSpPr>
        <p:spPr>
          <a:xfrm>
            <a:off x="5943438" y="838800"/>
            <a:ext cx="151539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654393" y="470396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1959352"/>
            <a:ext cx="1926515" cy="289851"/>
            <a:chOff x="5236340" y="1061547"/>
            <a:chExt cx="1933722" cy="289851"/>
          </a:xfrm>
        </p:grpSpPr>
        <p:sp>
          <p:nvSpPr>
            <p:cNvPr id="119" name="직사각형 118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4016896" y="2244552"/>
            <a:ext cx="1926515" cy="289853"/>
            <a:chOff x="5236340" y="1061547"/>
            <a:chExt cx="1933722" cy="289853"/>
          </a:xfrm>
        </p:grpSpPr>
        <p:sp>
          <p:nvSpPr>
            <p:cNvPr id="122" name="직사각형 121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 rot="5400000">
              <a:off x="6887029" y="1068366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4022523" y="2528392"/>
            <a:ext cx="1925999" cy="289855"/>
            <a:chOff x="5236340" y="1061547"/>
            <a:chExt cx="1933204" cy="289855"/>
          </a:xfrm>
        </p:grpSpPr>
        <p:sp>
          <p:nvSpPr>
            <p:cNvPr id="125" name="직사각형 124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 rot="5400000">
            <a:off x="5654393" y="4730343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4022522" y="2805311"/>
            <a:ext cx="1920916" cy="289855"/>
            <a:chOff x="5245900" y="1061547"/>
            <a:chExt cx="1928102" cy="289855"/>
          </a:xfrm>
        </p:grpSpPr>
        <p:sp>
          <p:nvSpPr>
            <p:cNvPr id="132" name="직사각형 131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016896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18037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타원 139"/>
          <p:cNvSpPr>
            <a:spLocks noChangeAspect="1"/>
          </p:cNvSpPr>
          <p:nvPr/>
        </p:nvSpPr>
        <p:spPr>
          <a:xfrm>
            <a:off x="3913487" y="26670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075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 rot="5400000">
            <a:off x="5660889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140826" y="964818"/>
            <a:ext cx="1690302" cy="844381"/>
            <a:chOff x="5598676" y="1108197"/>
            <a:chExt cx="1690302" cy="844381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직사각형 149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4659977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3" name="표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38517"/>
              </p:ext>
            </p:extLst>
          </p:nvPr>
        </p:nvGraphicFramePr>
        <p:xfrm>
          <a:off x="4165886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58315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4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64" y="857940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6153" y="99198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48088" y="1582818"/>
            <a:ext cx="2603215" cy="43311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Pop</a:t>
            </a:r>
            <a:r>
              <a:rPr lang="ko-KR" altLang="en-US" sz="80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up 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화면 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3056452" y="1624470"/>
            <a:ext cx="33855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en-US" altLang="ko-KR" sz="2000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kumimoji="0"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HCS-Mobile-01-1116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회원 정보 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</a:t>
            </a:r>
            <a:r>
              <a:rPr lang="en-US" altLang="ko-KR" dirty="0" smtClean="0">
                <a:solidFill>
                  <a:prstClr val="black"/>
                </a:solidFill>
              </a:rPr>
              <a:t> &gt; </a:t>
            </a:r>
            <a:r>
              <a:rPr lang="ko-KR" altLang="en-US" dirty="0" smtClean="0">
                <a:solidFill>
                  <a:prstClr val="black"/>
                </a:solidFill>
              </a:rPr>
              <a:t>회원정보수정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회원정보수정 </a:t>
            </a:r>
            <a:r>
              <a:rPr lang="ko-KR" altLang="en-US" sz="900" dirty="0" err="1"/>
              <a:t>버튼클릭시</a:t>
            </a:r>
            <a:r>
              <a:rPr lang="ko-KR" altLang="en-US" sz="900" dirty="0"/>
              <a:t> 회원정보화면으로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수정하고자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항목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수정한 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 버튼을 클릭하면 재확인 팝업이 뜬다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버튼을 눌러 서버로 수정을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/>
              <a:t>뒤로가기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버튼을 클릭해 이전화면으로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strike="sngStrike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새비밀번호란과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비밀번호확인란이 나타난다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비밀번호변경버튼을클릭하면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비밀번호확인란이 사라진다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비밀번호변경시</a:t>
            </a:r>
            <a:r>
              <a:rPr lang="ko-KR" altLang="en-US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900" strike="sngStrike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r>
              <a:rPr lang="en-US" altLang="ko-KR" sz="900" strike="sngStrik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저장버튼클릭시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내용이 저장된다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저장후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이동한다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사용처리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재등록버튼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설정된 패턴이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등록화면으로 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이동후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기존 패턴 폐기 후 재등록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패턴로그인 사용처리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패턴등록화면으로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패턴을 삭제하고 새로 등록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패턴이 등록되어 있을 경우 표시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패턴 사용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키패드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보안키패드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새비밀번호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비밀번호확인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숫자키패드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pic>
        <p:nvPicPr>
          <p:cNvPr id="5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352941" y="2786261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공지사항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 rot="5400000">
            <a:off x="1977891" y="2528563"/>
            <a:ext cx="288032" cy="30356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941" y="251248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관제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6838" y="1947262"/>
            <a:ext cx="1918504" cy="289849"/>
            <a:chOff x="5236340" y="1061547"/>
            <a:chExt cx="1925679" cy="289849"/>
          </a:xfrm>
        </p:grpSpPr>
        <p:sp>
          <p:nvSpPr>
            <p:cNvPr id="94" name="직사각형 93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prstClr val="black"/>
                  </a:solidFill>
                </a:rPr>
                <a:t>배차관리</a:t>
              </a:r>
              <a:endParaRPr lang="ko-KR" altLang="en-US" sz="900" b="1" dirty="0">
                <a:solidFill>
                  <a:prstClr val="black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568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운송관</a:t>
            </a:r>
            <a:r>
              <a:rPr lang="ko-KR" altLang="en-US" sz="900" b="1" dirty="0">
                <a:solidFill>
                  <a:prstClr val="black"/>
                </a:solidFill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94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 rot="5400000">
            <a:off x="5594906" y="2932248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 rot="5400000">
            <a:off x="5594906" y="2958625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4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직사각형 14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prstClr val="black">
                  <a:lumMod val="95000"/>
                  <a:lumOff val="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prstClr val="black">
                    <a:lumMod val="95000"/>
                    <a:lumOff val="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95574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>
            <a:spLocks noChangeAspect="1"/>
          </p:cNvSpPr>
          <p:nvPr/>
        </p:nvSpPr>
        <p:spPr>
          <a:xfrm>
            <a:off x="504368" y="147532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prstClr val="white"/>
                </a:solidFill>
              </a:rPr>
              <a:t>1</a:t>
            </a:r>
            <a:endParaRPr lang="ko-KR" altLang="en-US" sz="800" dirty="0" smtClean="0">
              <a:solidFill>
                <a:prstClr val="white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7978313" y="1954932"/>
            <a:ext cx="1547696" cy="972400"/>
            <a:chOff x="4481963" y="2610453"/>
            <a:chExt cx="2395383" cy="1224139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30065" y="2947552"/>
                  <a:ext cx="2376263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저장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저장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0" y="3643105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54808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016896" y="836712"/>
            <a:ext cx="3445448" cy="5588677"/>
            <a:chOff x="4016896" y="836712"/>
            <a:chExt cx="3445448" cy="55886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016896" y="836712"/>
              <a:ext cx="3445448" cy="5588677"/>
              <a:chOff x="4016896" y="836712"/>
              <a:chExt cx="3445448" cy="5588677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 smtClean="0">
                    <a:solidFill>
                      <a:schemeClr val="tx1"/>
                    </a:solidFill>
                  </a:rPr>
                  <a:t> 회원 정보</a:t>
                </a: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020669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왼쪽 화살표 8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3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5209303" y="2051323"/>
            <a:ext cx="201294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010XXXXYYYY</a:t>
            </a:r>
            <a:endParaRPr lang="ko-KR" altLang="en-US" sz="1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323206" y="382203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저</a:t>
            </a:r>
            <a:r>
              <a:rPr lang="ko-KR" altLang="en-US" sz="800" dirty="0">
                <a:solidFill>
                  <a:schemeClr val="bg1"/>
                </a:solidFill>
              </a:rPr>
              <a:t>장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97" name="타원 96"/>
          <p:cNvSpPr>
            <a:spLocks noChangeAspect="1"/>
          </p:cNvSpPr>
          <p:nvPr/>
        </p:nvSpPr>
        <p:spPr>
          <a:xfrm>
            <a:off x="4016920" y="17812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0" name="타원 99"/>
          <p:cNvSpPr>
            <a:spLocks noChangeAspect="1"/>
          </p:cNvSpPr>
          <p:nvPr/>
        </p:nvSpPr>
        <p:spPr>
          <a:xfrm>
            <a:off x="4016896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타원 112"/>
          <p:cNvSpPr>
            <a:spLocks noChangeAspect="1"/>
          </p:cNvSpPr>
          <p:nvPr/>
        </p:nvSpPr>
        <p:spPr>
          <a:xfrm>
            <a:off x="5179190" y="375004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24937"/>
              </p:ext>
            </p:extLst>
          </p:nvPr>
        </p:nvGraphicFramePr>
        <p:xfrm>
          <a:off x="4173433" y="2539521"/>
          <a:ext cx="3026288" cy="968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38"/>
                <a:gridCol w="2283850"/>
              </a:tblGrid>
              <a:tr h="255403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800" b="1" kern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로그인설정</a:t>
                      </a:r>
                      <a:endParaRPr kumimoji="1" lang="en-US" altLang="ko-KR" sz="800" b="1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비밀번호 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dirty="0" smtClean="0">
                          <a:latin typeface="+mn-ea"/>
                          <a:ea typeface="+mn-ea"/>
                        </a:rPr>
                        <a:t>패턴로그인</a:t>
                      </a:r>
                      <a:endParaRPr lang="en-US" altLang="ko-KR" sz="8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55403">
                <a:tc vMerge="1">
                  <a:txBody>
                    <a:bodyPr/>
                    <a:lstStyle/>
                    <a:p>
                      <a:pPr algn="ctr" latinLnBrk="1"/>
                      <a:endParaRPr kumimoji="1"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패턴로그인으로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간편하게 로그인하세요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비밀번호 </a:t>
                      </a:r>
                      <a:r>
                        <a:rPr lang="ko-KR" altLang="en-US" sz="800" dirty="0" err="1" smtClean="0">
                          <a:latin typeface="+mn-ea"/>
                          <a:ea typeface="+mn-ea"/>
                        </a:rPr>
                        <a:t>입력없이</a:t>
                      </a:r>
                      <a:r>
                        <a:rPr lang="ko-KR" altLang="en-US" sz="800" dirty="0" smtClean="0">
                          <a:latin typeface="+mn-ea"/>
                          <a:ea typeface="+mn-ea"/>
                        </a:rPr>
                        <a:t> 패턴만으로 로그인 가능합니다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2" name="모서리가 둥근 직사각형 101"/>
          <p:cNvSpPr/>
          <p:nvPr/>
        </p:nvSpPr>
        <p:spPr>
          <a:xfrm>
            <a:off x="6596871" y="2583359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96871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10" name="타원 109"/>
          <p:cNvSpPr/>
          <p:nvPr/>
        </p:nvSpPr>
        <p:spPr>
          <a:xfrm>
            <a:off x="6436341" y="2611934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436341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859748" y="282976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재등록</a:t>
            </a:r>
          </a:p>
        </p:txBody>
      </p:sp>
      <p:sp>
        <p:nvSpPr>
          <p:cNvPr id="117" name="타원 116"/>
          <p:cNvSpPr/>
          <p:nvPr/>
        </p:nvSpPr>
        <p:spPr>
          <a:xfrm>
            <a:off x="5685536" y="2829760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29391"/>
              </p:ext>
            </p:extLst>
          </p:nvPr>
        </p:nvGraphicFramePr>
        <p:xfrm>
          <a:off x="427496" y="4235828"/>
          <a:ext cx="3567982" cy="1516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2620"/>
                <a:gridCol w="787421"/>
                <a:gridCol w="1007941"/>
              </a:tblGrid>
              <a:tr h="138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구분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표시 아이콘 예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패턴 </a:t>
                      </a:r>
                      <a:r>
                        <a:rPr lang="ko-KR" altLang="en-US" sz="800" dirty="0" err="1" smtClean="0"/>
                        <a:t>미등록시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 </a:t>
                      </a:r>
                      <a:r>
                        <a:rPr lang="ko-KR" altLang="en-US" sz="800" dirty="0" err="1" smtClean="0"/>
                        <a:t>사용중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err="1" smtClean="0"/>
                        <a:t>패턴등록시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패턴로그인 </a:t>
                      </a:r>
                      <a:r>
                        <a:rPr lang="ko-KR" altLang="en-US" sz="800" dirty="0" err="1" smtClean="0"/>
                        <a:t>사용중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비번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720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패턴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9" name="모서리가 둥근 직사각형 118"/>
          <p:cNvSpPr/>
          <p:nvPr/>
        </p:nvSpPr>
        <p:spPr>
          <a:xfrm>
            <a:off x="3221841" y="4460523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221023" y="469138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221023" y="4904126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3221023" y="5128617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225411" y="5344641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221023" y="5551140"/>
            <a:ext cx="540000" cy="180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56312" y="918558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89353" y="2060083"/>
            <a:ext cx="979671" cy="23391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전화번호</a:t>
            </a:r>
          </a:p>
        </p:txBody>
      </p:sp>
    </p:spTree>
    <p:extLst>
      <p:ext uri="{BB962C8B-B14F-4D97-AF65-F5344CB8AC3E}">
        <p14:creationId xmlns:p14="http://schemas.microsoft.com/office/powerpoint/2010/main" val="7274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HCS-Mobile-01-1117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패턴로그인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로그인 화면입니다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로고 화면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비밀번호 로그인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이용약관 화면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개인정보처리방침 화면표시</a:t>
            </a:r>
            <a:endParaRPr lang="en-US" altLang="ko-KR" sz="900" dirty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개인정보취급방침 화면표시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(1~5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회까지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(6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회부터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로그인 화면으로 이동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705937" y="1014172"/>
            <a:ext cx="1814488" cy="974668"/>
            <a:chOff x="7905328" y="2238308"/>
            <a:chExt cx="1814488" cy="974668"/>
          </a:xfrm>
        </p:grpSpPr>
        <p:sp>
          <p:nvSpPr>
            <p:cNvPr id="113" name="직사각형 1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입력하신 패턴이 등록된 패턴과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일치하지 않습니다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다시 입력해 주세요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186755" y="718948"/>
            <a:ext cx="3240360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726074" y="101834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481089" y="3363491"/>
            <a:ext cx="2651692" cy="612000"/>
            <a:chOff x="461908" y="2393841"/>
            <a:chExt cx="2651692" cy="612000"/>
          </a:xfrm>
        </p:grpSpPr>
        <p:grpSp>
          <p:nvGrpSpPr>
            <p:cNvPr id="191" name="그룹 19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2" name="그룹 19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481089" y="4509120"/>
            <a:ext cx="2651692" cy="612000"/>
            <a:chOff x="461908" y="2393841"/>
            <a:chExt cx="2651692" cy="612000"/>
          </a:xfrm>
        </p:grpSpPr>
        <p:grpSp>
          <p:nvGrpSpPr>
            <p:cNvPr id="201" name="그룹 200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7" name="타원 21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2" name="그룹 201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9" name="타원 20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3" name="그룹 202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8" name="타원 217"/>
          <p:cNvSpPr/>
          <p:nvPr/>
        </p:nvSpPr>
        <p:spPr>
          <a:xfrm>
            <a:off x="501989" y="2122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481089" y="2186817"/>
            <a:ext cx="2651692" cy="612000"/>
            <a:chOff x="481089" y="2393841"/>
            <a:chExt cx="2651692" cy="612000"/>
          </a:xfrm>
        </p:grpSpPr>
        <p:sp>
          <p:nvSpPr>
            <p:cNvPr id="220" name="타원 219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타원 220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27" name="직사각형 226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4" name="타원 223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1" name="타원 230"/>
          <p:cNvSpPr/>
          <p:nvPr/>
        </p:nvSpPr>
        <p:spPr>
          <a:xfrm>
            <a:off x="501989" y="329149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2" name="타원 231"/>
          <p:cNvSpPr/>
          <p:nvPr/>
        </p:nvSpPr>
        <p:spPr>
          <a:xfrm>
            <a:off x="1247838" y="226613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4" name="타원 233"/>
          <p:cNvSpPr/>
          <p:nvPr/>
        </p:nvSpPr>
        <p:spPr>
          <a:xfrm>
            <a:off x="240069" y="584404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1021089" y="586297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2460523" y="587805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7" name="모서리가 둥근 직사각형 236"/>
          <p:cNvSpPr/>
          <p:nvPr/>
        </p:nvSpPr>
        <p:spPr>
          <a:xfrm>
            <a:off x="1247837" y="5589232"/>
            <a:ext cx="1184883" cy="2846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아이디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/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비밀번호로 로그인</a:t>
            </a:r>
          </a:p>
        </p:txBody>
      </p:sp>
      <p:sp>
        <p:nvSpPr>
          <p:cNvPr id="238" name="타원 237"/>
          <p:cNvSpPr/>
          <p:nvPr/>
        </p:nvSpPr>
        <p:spPr>
          <a:xfrm>
            <a:off x="1247838" y="55172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23957" y="776516"/>
            <a:ext cx="1653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잘못된 패턴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(1~5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회까지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3648290" y="2459924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 패턴 입력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오류시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(6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회째 표시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3567705" y="81809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3567705" y="249738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1731" y="838087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7" y="81688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86755" y="1264568"/>
            <a:ext cx="32403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직사각형 264"/>
          <p:cNvSpPr/>
          <p:nvPr/>
        </p:nvSpPr>
        <p:spPr>
          <a:xfrm>
            <a:off x="880024" y="154198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등록하신 패턴을 입력해 주세요</a:t>
            </a:r>
            <a:r>
              <a:rPr lang="en-US" altLang="ko-KR" sz="9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803412" y="15854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9992" y="6071509"/>
            <a:ext cx="975098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이용약</a:t>
            </a:r>
            <a:r>
              <a:rPr lang="ko-KR" altLang="en-US" sz="900" b="1" dirty="0">
                <a:solidFill>
                  <a:prstClr val="white"/>
                </a:solidFill>
              </a:rPr>
              <a:t>관</a:t>
            </a:r>
          </a:p>
        </p:txBody>
      </p:sp>
      <p:sp>
        <p:nvSpPr>
          <p:cNvPr id="269" name="직사각형 268"/>
          <p:cNvSpPr/>
          <p:nvPr/>
        </p:nvSpPr>
        <p:spPr>
          <a:xfrm>
            <a:off x="1165090" y="6071508"/>
            <a:ext cx="117627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개인정보처리방침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288704" y="6071507"/>
            <a:ext cx="1138411" cy="520577"/>
          </a:xfrm>
          <a:prstGeom prst="rect">
            <a:avLst/>
          </a:prstGeom>
          <a:solidFill>
            <a:srgbClr val="2E2E2E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prstClr val="white"/>
                </a:solidFill>
              </a:rPr>
              <a:t>개인정보취급방침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3728864" y="2683088"/>
            <a:ext cx="1814488" cy="974668"/>
            <a:chOff x="7905328" y="2238308"/>
            <a:chExt cx="1814488" cy="974668"/>
          </a:xfrm>
        </p:grpSpPr>
        <p:sp>
          <p:nvSpPr>
            <p:cNvPr id="272" name="직사각형 271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7905328" y="2490933"/>
              <a:ext cx="1800200" cy="7220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입력 오류가 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회를 초과하였습니다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보안을 위해 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비밀번호를 이용해 로그인 하세요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8625408" y="3006864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41164" y="75434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HCS-Mobile-01-1118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</a:t>
            </a:r>
            <a:r>
              <a:rPr lang="ko-KR" altLang="en-US" sz="900" dirty="0" smtClean="0"/>
              <a:t> 화면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팝</a:t>
            </a:r>
            <a:r>
              <a:rPr lang="ko-KR" altLang="en-US" sz="900" dirty="0" smtClean="0"/>
              <a:t>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표시</a:t>
            </a:r>
            <a:r>
              <a:rPr lang="en-US" altLang="ko-KR" sz="900" dirty="0" smtClean="0"/>
              <a:t>)</a:t>
            </a: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186754" y="692696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3" name="타원 212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990199" y="193667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3816709" y="97327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모바일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로그인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815860" y="1664333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회원 가입 후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APP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최초 </a:t>
            </a: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로그인인지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3814886" y="2419252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28" name="TextBox 227"/>
          <p:cNvSpPr txBox="1"/>
          <p:nvPr/>
        </p:nvSpPr>
        <p:spPr bwMode="auto">
          <a:xfrm>
            <a:off x="5454551" y="2658726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팝업</a:t>
            </a:r>
          </a:p>
        </p:txBody>
      </p:sp>
      <p:cxnSp>
        <p:nvCxnSpPr>
          <p:cNvPr id="233" name="직선 화살표 연결선 232"/>
          <p:cNvCxnSpPr>
            <a:stCxn id="218" idx="2"/>
            <a:endCxn id="219" idx="0"/>
          </p:cNvCxnSpPr>
          <p:nvPr/>
        </p:nvCxnSpPr>
        <p:spPr bwMode="auto">
          <a:xfrm flipH="1">
            <a:off x="4471468" y="1469118"/>
            <a:ext cx="849" cy="19521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4" name="직선 화살표 연결선 233"/>
          <p:cNvCxnSpPr>
            <a:stCxn id="219" idx="2"/>
            <a:endCxn id="220" idx="0"/>
          </p:cNvCxnSpPr>
          <p:nvPr/>
        </p:nvCxnSpPr>
        <p:spPr bwMode="auto">
          <a:xfrm flipH="1">
            <a:off x="4470494" y="2160179"/>
            <a:ext cx="974" cy="25907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5" name="꺾인 연결선 234"/>
          <p:cNvCxnSpPr>
            <a:stCxn id="220" idx="3"/>
          </p:cNvCxnSpPr>
          <p:nvPr/>
        </p:nvCxnSpPr>
        <p:spPr bwMode="auto">
          <a:xfrm flipV="1">
            <a:off x="5126101" y="1859865"/>
            <a:ext cx="327794" cy="80731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6" name="꺾인 연결선 235"/>
          <p:cNvCxnSpPr>
            <a:endCxn id="205" idx="3"/>
          </p:cNvCxnSpPr>
          <p:nvPr/>
        </p:nvCxnSpPr>
        <p:spPr bwMode="auto">
          <a:xfrm rot="5400000">
            <a:off x="4818667" y="1435917"/>
            <a:ext cx="956243" cy="317016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37" name="그룹 236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38" name="그룹 23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43" name="타원 24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0" name="그룹 23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48" name="그룹 24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55" name="타원 25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6" name="타원 25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49" name="그룹 24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57" name="직사각형 256"/>
          <p:cNvSpPr/>
          <p:nvPr/>
        </p:nvSpPr>
        <p:spPr>
          <a:xfrm>
            <a:off x="1042126" y="1902024"/>
            <a:ext cx="18357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 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8" name="타원 257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64" name="타원 26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67" name="그룹 26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71" name="직사각형 27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68" name="타원 26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69" name="타원 26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0" name="타원 26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5" name="타원 274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 bwMode="auto">
          <a:xfrm>
            <a:off x="3815860" y="723521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279" name="타원 278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305" name="그룹 304"/>
          <p:cNvGrpSpPr/>
          <p:nvPr/>
        </p:nvGrpSpPr>
        <p:grpSpPr>
          <a:xfrm>
            <a:off x="4012871" y="4439849"/>
            <a:ext cx="1814488" cy="1077383"/>
            <a:chOff x="7905328" y="2238308"/>
            <a:chExt cx="1814488" cy="1077383"/>
          </a:xfrm>
        </p:grpSpPr>
        <p:sp>
          <p:nvSpPr>
            <p:cNvPr id="306" name="직사각형 305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등록을 취소하시겠습니까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나중에 회원정보수정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메뉴에서도 등록이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8939655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1" name="모서리가 둥근 직사각형 310"/>
          <p:cNvSpPr/>
          <p:nvPr/>
        </p:nvSpPr>
        <p:spPr>
          <a:xfrm>
            <a:off x="4354060" y="5266723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3944888" y="4581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4232936" y="5123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4920115" y="513603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5468665" y="1015526"/>
            <a:ext cx="1814488" cy="1539049"/>
            <a:chOff x="7905328" y="2238308"/>
            <a:chExt cx="1814488" cy="1539049"/>
          </a:xfrm>
        </p:grpSpPr>
        <p:sp>
          <p:nvSpPr>
            <p:cNvPr id="313" name="직사각형 312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7905328" y="2490933"/>
              <a:ext cx="1800200" cy="12864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 bwMode="auto">
            <a:xfrm>
              <a:off x="7924775" y="2242483"/>
              <a:ext cx="110320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패턴 등록 안내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6" name="TextBox 315"/>
            <p:cNvSpPr txBox="1"/>
            <p:nvPr/>
          </p:nvSpPr>
          <p:spPr bwMode="auto">
            <a:xfrm>
              <a:off x="7919616" y="2557866"/>
              <a:ext cx="180020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로그인으로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간편하게 로그인 하세요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아이디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비밀번호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입력없이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패턴만으로 로그인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등록은 회원정보수정 메뉴에서도 등록 및 변경이 가능합니다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확인을 선택하시면 패턴 등록을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등록하실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ko-KR" altLang="en-US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9045099" y="3572796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318" name="모서리가 둥근 직사각형 317"/>
          <p:cNvSpPr/>
          <p:nvPr/>
        </p:nvSpPr>
        <p:spPr>
          <a:xfrm>
            <a:off x="5843455" y="2350014"/>
            <a:ext cx="421467" cy="140935"/>
          </a:xfrm>
          <a:prstGeom prst="roundRect">
            <a:avLst>
              <a:gd name="adj" fmla="val 4924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</a:t>
            </a:r>
            <a:r>
              <a:rPr lang="ko-KR" altLang="en-US" sz="800" dirty="0">
                <a:solidFill>
                  <a:schemeClr val="bg1"/>
                </a:solidFill>
              </a:rPr>
              <a:t>소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5343320" y="97131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5684590" y="223904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6647934" y="2251741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7732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왼쪽 화살표 8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91" name="타원 90"/>
          <p:cNvSpPr/>
          <p:nvPr/>
        </p:nvSpPr>
        <p:spPr>
          <a:xfrm>
            <a:off x="200472" y="1340768"/>
            <a:ext cx="180019" cy="169608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3910" y="777611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8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HCS-Mobile-01-1119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로그인인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패턴 등록 화면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앱화면</a:t>
            </a:r>
            <a:r>
              <a:rPr lang="ko-KR" altLang="en-US" sz="900" dirty="0" smtClean="0"/>
              <a:t> 로고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완료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r>
              <a:rPr lang="en-US" altLang="ko-KR" sz="900" dirty="0" smtClean="0"/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화면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패턴 입력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4736992" y="217379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787089" y="98536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52" name="타원 251"/>
          <p:cNvSpPr/>
          <p:nvPr/>
        </p:nvSpPr>
        <p:spPr>
          <a:xfrm>
            <a:off x="990199" y="194891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635599" y="3560990"/>
            <a:ext cx="2651692" cy="612000"/>
            <a:chOff x="461908" y="2393841"/>
            <a:chExt cx="2651692" cy="612000"/>
          </a:xfrm>
        </p:grpSpPr>
        <p:grpSp>
          <p:nvGrpSpPr>
            <p:cNvPr id="254" name="그룹 25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1" name="타원 26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5" name="그룹 25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59" name="타원 25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0" name="타원 25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3" name="그룹 262"/>
          <p:cNvGrpSpPr/>
          <p:nvPr/>
        </p:nvGrpSpPr>
        <p:grpSpPr>
          <a:xfrm>
            <a:off x="635599" y="4882823"/>
            <a:ext cx="2651692" cy="612000"/>
            <a:chOff x="461908" y="2393841"/>
            <a:chExt cx="2651692" cy="612000"/>
          </a:xfrm>
        </p:grpSpPr>
        <p:grpSp>
          <p:nvGrpSpPr>
            <p:cNvPr id="264" name="그룹 263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1" name="타원 27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2" name="타원 27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6" name="그룹 265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7" name="타원 266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8" name="타원 267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4" name="타원 273"/>
          <p:cNvSpPr/>
          <p:nvPr/>
        </p:nvSpPr>
        <p:spPr>
          <a:xfrm>
            <a:off x="656499" y="2319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5599" y="2384316"/>
            <a:ext cx="2651692" cy="612000"/>
            <a:chOff x="481089" y="2393841"/>
            <a:chExt cx="2651692" cy="612000"/>
          </a:xfrm>
        </p:grpSpPr>
        <p:sp>
          <p:nvSpPr>
            <p:cNvPr id="278" name="타원 277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0" name="타원 279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2" name="타원 281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3" name="타원 282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4" name="타원 283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89" name="타원 288"/>
          <p:cNvSpPr/>
          <p:nvPr/>
        </p:nvSpPr>
        <p:spPr>
          <a:xfrm>
            <a:off x="656499" y="348899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1402348" y="2463629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02" y="833885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4" name="직선 연결선 293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모서리가 둥근 직사각형 294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grpSp>
        <p:nvGrpSpPr>
          <p:cNvPr id="297" name="그룹 296"/>
          <p:cNvGrpSpPr/>
          <p:nvPr/>
        </p:nvGrpSpPr>
        <p:grpSpPr>
          <a:xfrm>
            <a:off x="4907207" y="2241624"/>
            <a:ext cx="1814488" cy="1077383"/>
            <a:chOff x="7905328" y="2238308"/>
            <a:chExt cx="1814488" cy="1077383"/>
          </a:xfrm>
        </p:grpSpPr>
        <p:sp>
          <p:nvSpPr>
            <p:cNvPr id="298" name="직사각형 297"/>
            <p:cNvSpPr/>
            <p:nvPr/>
          </p:nvSpPr>
          <p:spPr>
            <a:xfrm>
              <a:off x="7905328" y="2238308"/>
              <a:ext cx="1800200" cy="9746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>
              <a:off x="7905328" y="2490933"/>
              <a:ext cx="1800200" cy="8247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 bwMode="auto">
            <a:xfrm>
              <a:off x="7924776" y="2242483"/>
              <a:ext cx="6434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10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알림</a:t>
              </a:r>
              <a:endParaRPr kumimoji="0" lang="ko-KR" altLang="en-US" sz="10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1" name="TextBox 300"/>
            <p:cNvSpPr txBox="1"/>
            <p:nvPr/>
          </p:nvSpPr>
          <p:spPr bwMode="auto">
            <a:xfrm>
              <a:off x="7919616" y="2557866"/>
              <a:ext cx="1800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패턴 등록이 완료되었습니다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kumimoji="0" lang="en-US" altLang="ko-KR" sz="8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다음 </a:t>
              </a:r>
              <a:r>
                <a:rPr kumimoji="0" lang="ko-KR" altLang="en-US" sz="800" dirty="0" err="1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로그인부터</a:t>
              </a:r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패턴으로 로그인</a:t>
              </a:r>
              <a:endParaRPr kumimoji="0" lang="en-US" altLang="ko-KR" sz="8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kumimoji="0" lang="ko-KR" altLang="en-US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하실 수 있습니다</a:t>
              </a:r>
              <a:r>
                <a:rPr kumimoji="0" lang="en-US" altLang="ko-KR" sz="8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599193" y="3070985"/>
              <a:ext cx="421467" cy="140935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prstClr val="white"/>
                  </a:solidFill>
                </a:rPr>
                <a:t>확인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064568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왼쪽 화살표 67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70" name="타원 69"/>
          <p:cNvSpPr/>
          <p:nvPr/>
        </p:nvSpPr>
        <p:spPr>
          <a:xfrm>
            <a:off x="186755" y="1365782"/>
            <a:ext cx="172592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32068" y="78824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4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직사각형 352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HCS-Mobile-01-1120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 타이들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연결선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연결되지 않은 점 표시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그려진 패턴 지우기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확인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안내 팝업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팝업을 닫고 패턴 등록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 </a:t>
            </a:r>
            <a:r>
              <a:rPr lang="ko-KR" altLang="en-US" sz="900" dirty="0" err="1" smtClean="0"/>
              <a:t>알럿</a:t>
            </a:r>
            <a:r>
              <a:rPr lang="ko-KR" altLang="en-US" sz="900" dirty="0" smtClean="0"/>
              <a:t> 메시지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 smtClean="0"/>
              <a:t>알럿을</a:t>
            </a:r>
            <a:r>
              <a:rPr lang="ko-KR" altLang="en-US" sz="900" dirty="0" smtClean="0"/>
              <a:t> 닫고 패턴 다시 등록 대기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메인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버튼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취소 후 </a:t>
            </a:r>
            <a:r>
              <a:rPr lang="ko-KR" altLang="en-US" sz="900" dirty="0" err="1" smtClean="0"/>
              <a:t>메인화면으로</a:t>
            </a:r>
            <a:r>
              <a:rPr lang="ko-KR" altLang="en-US" sz="900" dirty="0" smtClean="0"/>
              <a:t>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버튼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확인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사용 중지 안내 </a:t>
            </a:r>
            <a:r>
              <a:rPr lang="ko-KR" altLang="en-US" sz="900" dirty="0" err="1" smtClean="0"/>
              <a:t>알럿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 등록 취소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회원 정보수정 화면으로 이동</a:t>
            </a:r>
            <a:endParaRPr lang="en-US" altLang="ko-KR" sz="900" dirty="0" smtClean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119632" y="3664181"/>
            <a:ext cx="1697479" cy="1060963"/>
            <a:chOff x="4481963" y="2610453"/>
            <a:chExt cx="2395404" cy="1335630"/>
          </a:xfrm>
        </p:grpSpPr>
        <p:grpSp>
          <p:nvGrpSpPr>
            <p:cNvPr id="67" name="그룹 66"/>
            <p:cNvGrpSpPr/>
            <p:nvPr/>
          </p:nvGrpSpPr>
          <p:grpSpPr>
            <a:xfrm>
              <a:off x="4481963" y="2610453"/>
              <a:ext cx="2395404" cy="1335630"/>
              <a:chOff x="4480630" y="2704635"/>
              <a:chExt cx="2395404" cy="1335630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4480630" y="2704635"/>
                <a:ext cx="2395404" cy="1335630"/>
                <a:chOff x="2717767" y="2577548"/>
                <a:chExt cx="2395404" cy="1335630"/>
              </a:xfrm>
            </p:grpSpPr>
            <p:sp>
              <p:nvSpPr>
                <p:cNvPr id="72" name="TextBox 71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717767" y="2947551"/>
                  <a:ext cx="2395404" cy="96562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 bwMode="auto">
                <a:xfrm>
                  <a:off x="2730065" y="3021781"/>
                  <a:ext cx="2383085" cy="581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등록을 취소하시겠습니까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등록은 나중에 다시 등록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가능합니다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71" name="모서리가 둥근 직사각형 70"/>
              <p:cNvSpPr/>
              <p:nvPr/>
            </p:nvSpPr>
            <p:spPr>
              <a:xfrm>
                <a:off x="5705941" y="37510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68" name="모서리가 둥근 직사각형 67"/>
            <p:cNvSpPr/>
            <p:nvPr/>
          </p:nvSpPr>
          <p:spPr>
            <a:xfrm>
              <a:off x="5037688" y="3665254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42" name="타원 241"/>
          <p:cNvSpPr/>
          <p:nvPr/>
        </p:nvSpPr>
        <p:spPr>
          <a:xfrm>
            <a:off x="1064584" y="191684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3881886" y="965661"/>
            <a:ext cx="1311215" cy="495846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000000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패턴로그인이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 등록되어 있는지 확인</a:t>
            </a:r>
          </a:p>
        </p:txBody>
      </p:sp>
      <p:sp>
        <p:nvSpPr>
          <p:cNvPr id="251" name="TextBox 250"/>
          <p:cNvSpPr txBox="1"/>
          <p:nvPr/>
        </p:nvSpPr>
        <p:spPr bwMode="auto">
          <a:xfrm>
            <a:off x="5761698" y="683504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 등록 안내 </a:t>
            </a:r>
            <a:r>
              <a:rPr lang="ko-KR" altLang="en-US" sz="800" b="1" dirty="0" err="1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알럿</a:t>
            </a:r>
            <a:endParaRPr lang="ko-KR" altLang="en-US" sz="800" b="1" dirty="0" smtClean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6" name="꺾인 연결선 255"/>
          <p:cNvCxnSpPr>
            <a:stCxn id="243" idx="3"/>
          </p:cNvCxnSpPr>
          <p:nvPr/>
        </p:nvCxnSpPr>
        <p:spPr bwMode="auto">
          <a:xfrm>
            <a:off x="5193101" y="1213584"/>
            <a:ext cx="584339" cy="40040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58" name="그룹 257"/>
          <p:cNvGrpSpPr/>
          <p:nvPr/>
        </p:nvGrpSpPr>
        <p:grpSpPr>
          <a:xfrm>
            <a:off x="645124" y="3501000"/>
            <a:ext cx="2651692" cy="612000"/>
            <a:chOff x="461908" y="2393841"/>
            <a:chExt cx="2651692" cy="612000"/>
          </a:xfrm>
        </p:grpSpPr>
        <p:grpSp>
          <p:nvGrpSpPr>
            <p:cNvPr id="259" name="그룹 25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64" name="타원 26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5" name="타원 26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62" name="타원 26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3" name="타원 26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68" name="그룹 267"/>
          <p:cNvGrpSpPr/>
          <p:nvPr/>
        </p:nvGrpSpPr>
        <p:grpSpPr>
          <a:xfrm>
            <a:off x="645124" y="4545192"/>
            <a:ext cx="2651692" cy="612000"/>
            <a:chOff x="461908" y="2393841"/>
            <a:chExt cx="2651692" cy="61200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76" name="타원 275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7" name="타원 276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74" name="타원 273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72" name="타원 271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3" name="타원 272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78" name="직사각형 277"/>
          <p:cNvSpPr/>
          <p:nvPr/>
        </p:nvSpPr>
        <p:spPr>
          <a:xfrm>
            <a:off x="1145901" y="1902024"/>
            <a:ext cx="17908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원하시는 패턴을 등록해주세요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666024" y="2392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84" name="그룹 283"/>
          <p:cNvGrpSpPr/>
          <p:nvPr/>
        </p:nvGrpSpPr>
        <p:grpSpPr>
          <a:xfrm>
            <a:off x="645124" y="2456960"/>
            <a:ext cx="2651692" cy="612000"/>
            <a:chOff x="481089" y="2393841"/>
            <a:chExt cx="2651692" cy="612000"/>
          </a:xfrm>
        </p:grpSpPr>
        <p:sp>
          <p:nvSpPr>
            <p:cNvPr id="285" name="타원 284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6" name="타원 285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87" name="타원 286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89" name="타원 288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1" name="타원 290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96" name="타원 295"/>
          <p:cNvSpPr/>
          <p:nvPr/>
        </p:nvSpPr>
        <p:spPr>
          <a:xfrm>
            <a:off x="666024" y="34290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3825381" y="723430"/>
            <a:ext cx="121334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패턴등록 가이드</a:t>
            </a:r>
          </a:p>
        </p:txBody>
      </p:sp>
      <p:sp>
        <p:nvSpPr>
          <p:cNvPr id="300" name="타원 299"/>
          <p:cNvSpPr/>
          <p:nvPr/>
        </p:nvSpPr>
        <p:spPr>
          <a:xfrm>
            <a:off x="1411873" y="253627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3" name="타원 322"/>
          <p:cNvSpPr/>
          <p:nvPr/>
        </p:nvSpPr>
        <p:spPr>
          <a:xfrm>
            <a:off x="776552" y="83671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4630720" y="2031502"/>
            <a:ext cx="738729" cy="721477"/>
          </a:xfrm>
          <a:prstGeom prst="ellipse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기존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패턴</a:t>
            </a:r>
            <a: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/>
            </a:r>
            <a:br>
              <a: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</a:b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rPr>
              <a:t>삭제</a:t>
            </a:r>
          </a:p>
        </p:txBody>
      </p:sp>
      <p:cxnSp>
        <p:nvCxnSpPr>
          <p:cNvPr id="338" name="직선 화살표 연결선 337"/>
          <p:cNvCxnSpPr>
            <a:stCxn id="324" idx="2"/>
          </p:cNvCxnSpPr>
          <p:nvPr/>
        </p:nvCxnSpPr>
        <p:spPr bwMode="auto">
          <a:xfrm flipH="1" flipV="1">
            <a:off x="3728864" y="2384928"/>
            <a:ext cx="901856" cy="731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49" name="꺾인 연결선 348"/>
          <p:cNvCxnSpPr>
            <a:endCxn id="363" idx="1"/>
          </p:cNvCxnSpPr>
          <p:nvPr/>
        </p:nvCxnSpPr>
        <p:spPr bwMode="auto">
          <a:xfrm rot="5400000" flipH="1" flipV="1">
            <a:off x="2901677" y="4844417"/>
            <a:ext cx="150298" cy="2250968"/>
          </a:xfrm>
          <a:prstGeom prst="bentConnector4">
            <a:avLst>
              <a:gd name="adj1" fmla="val -114073"/>
              <a:gd name="adj2" fmla="val 67762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073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타원 312"/>
          <p:cNvSpPr/>
          <p:nvPr/>
        </p:nvSpPr>
        <p:spPr>
          <a:xfrm>
            <a:off x="4004886" y="357428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4413826" y="4402132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4918920" y="438856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35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5" name="직선 연결선 35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4102310" y="5191896"/>
            <a:ext cx="1697464" cy="1111798"/>
            <a:chOff x="4481963" y="2610453"/>
            <a:chExt cx="2395383" cy="1399625"/>
          </a:xfrm>
        </p:grpSpPr>
        <p:grpSp>
          <p:nvGrpSpPr>
            <p:cNvPr id="357" name="그룹 356"/>
            <p:cNvGrpSpPr/>
            <p:nvPr/>
          </p:nvGrpSpPr>
          <p:grpSpPr>
            <a:xfrm>
              <a:off x="4481963" y="2610453"/>
              <a:ext cx="2395383" cy="1399625"/>
              <a:chOff x="4480630" y="2704635"/>
              <a:chExt cx="2395383" cy="1399625"/>
            </a:xfrm>
          </p:grpSpPr>
          <p:grpSp>
            <p:nvGrpSpPr>
              <p:cNvPr id="359" name="그룹 358"/>
              <p:cNvGrpSpPr/>
              <p:nvPr/>
            </p:nvGrpSpPr>
            <p:grpSpPr>
              <a:xfrm>
                <a:off x="4480630" y="2704635"/>
                <a:ext cx="2395383" cy="1399625"/>
                <a:chOff x="2717767" y="2577548"/>
                <a:chExt cx="2395383" cy="1399625"/>
              </a:xfrm>
            </p:grpSpPr>
            <p:sp>
              <p:nvSpPr>
                <p:cNvPr id="361" name="TextBox 360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2" name="직사각형 361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2717767" y="2947550"/>
                  <a:ext cx="2395382" cy="102962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TextBox 363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패턴 사용을 중지하시겠습니까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아이디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/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비밀번호를 이용한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로그인을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그대로 사용하실 수</a:t>
                  </a:r>
                  <a:endPara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있습니다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</p:txBody>
            </p:sp>
          </p:grpSp>
          <p:sp>
            <p:nvSpPr>
              <p:cNvPr id="360" name="모서리가 둥근 직사각형 359"/>
              <p:cNvSpPr/>
              <p:nvPr/>
            </p:nvSpPr>
            <p:spPr>
              <a:xfrm>
                <a:off x="5763372" y="3840016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58" name="모서리가 둥근 직사각형 357"/>
            <p:cNvSpPr/>
            <p:nvPr/>
          </p:nvSpPr>
          <p:spPr>
            <a:xfrm>
              <a:off x="5064571" y="37583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337" name="타원 336"/>
          <p:cNvSpPr/>
          <p:nvPr/>
        </p:nvSpPr>
        <p:spPr>
          <a:xfrm>
            <a:off x="4030310" y="510176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68" name="그룹 367"/>
          <p:cNvGrpSpPr/>
          <p:nvPr/>
        </p:nvGrpSpPr>
        <p:grpSpPr>
          <a:xfrm>
            <a:off x="5900782" y="5191896"/>
            <a:ext cx="1697464" cy="1111798"/>
            <a:chOff x="4480630" y="2704635"/>
            <a:chExt cx="2395383" cy="1399625"/>
          </a:xfrm>
        </p:grpSpPr>
        <p:grpSp>
          <p:nvGrpSpPr>
            <p:cNvPr id="370" name="그룹 369"/>
            <p:cNvGrpSpPr/>
            <p:nvPr/>
          </p:nvGrpSpPr>
          <p:grpSpPr>
            <a:xfrm>
              <a:off x="4480630" y="2704635"/>
              <a:ext cx="2395383" cy="1399625"/>
              <a:chOff x="2717767" y="2577548"/>
              <a:chExt cx="2395383" cy="1399625"/>
            </a:xfrm>
          </p:grpSpPr>
          <p:sp>
            <p:nvSpPr>
              <p:cNvPr id="372" name="TextBox 3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2717767" y="2577548"/>
                <a:ext cx="2395383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2717767" y="2947550"/>
                <a:ext cx="2395382" cy="102962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 bwMode="auto">
              <a:xfrm>
                <a:off x="2724509" y="2585036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77" name="TextBox 376"/>
              <p:cNvSpPr txBox="1"/>
              <p:nvPr/>
            </p:nvSpPr>
            <p:spPr bwMode="auto">
              <a:xfrm>
                <a:off x="2730065" y="3021781"/>
                <a:ext cx="2383085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사용이 중지되었습니다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아이디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비밀번호를 이용해 로그인 가능합니다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1" name="모서리가 둥근 직사각형 370"/>
            <p:cNvSpPr/>
            <p:nvPr/>
          </p:nvSpPr>
          <p:spPr>
            <a:xfrm>
              <a:off x="5372062" y="3814909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348" name="타원 347"/>
          <p:cNvSpPr/>
          <p:nvPr/>
        </p:nvSpPr>
        <p:spPr>
          <a:xfrm>
            <a:off x="5817112" y="508520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378" name="그룹 377"/>
          <p:cNvGrpSpPr/>
          <p:nvPr/>
        </p:nvGrpSpPr>
        <p:grpSpPr>
          <a:xfrm>
            <a:off x="5777440" y="942085"/>
            <a:ext cx="1697479" cy="1190771"/>
            <a:chOff x="4481963" y="2610453"/>
            <a:chExt cx="2395404" cy="1499044"/>
          </a:xfrm>
        </p:grpSpPr>
        <p:grpSp>
          <p:nvGrpSpPr>
            <p:cNvPr id="379" name="그룹 378"/>
            <p:cNvGrpSpPr/>
            <p:nvPr/>
          </p:nvGrpSpPr>
          <p:grpSpPr>
            <a:xfrm>
              <a:off x="4481963" y="2610453"/>
              <a:ext cx="2395404" cy="1499044"/>
              <a:chOff x="4480630" y="2704635"/>
              <a:chExt cx="2395404" cy="149904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4480630" y="2704635"/>
                <a:ext cx="2395404" cy="1499044"/>
                <a:chOff x="2717767" y="2577548"/>
                <a:chExt cx="2395404" cy="1499044"/>
              </a:xfrm>
            </p:grpSpPr>
            <p:sp>
              <p:nvSpPr>
                <p:cNvPr id="383" name="TextBox 382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>
                  <a:off x="2717767" y="2922032"/>
                  <a:ext cx="2395404" cy="115456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 bwMode="auto">
                <a:xfrm>
                  <a:off x="2724509" y="2585036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알</a:t>
                  </a:r>
                  <a:r>
                    <a:rPr kumimoji="0" lang="ko-KR" altLang="en-US" sz="1000" b="1" dirty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림</a:t>
                  </a: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 bwMode="auto">
                <a:xfrm>
                  <a:off x="2730065" y="3021781"/>
                  <a:ext cx="2383085" cy="7361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패턴이 존재합니다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kumimoji="0"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기존 사용하시던 패턴을 폐기하고 새로운 패턴으로 등록하시겠습니까</a:t>
                  </a:r>
                  <a:r>
                    <a:rPr kumimoji="0"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382" name="모서리가 둥근 직사각형 381"/>
              <p:cNvSpPr/>
              <p:nvPr/>
            </p:nvSpPr>
            <p:spPr>
              <a:xfrm>
                <a:off x="5746264" y="3924922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380" name="모서리가 둥근 직사각형 379"/>
            <p:cNvSpPr/>
            <p:nvPr/>
          </p:nvSpPr>
          <p:spPr>
            <a:xfrm>
              <a:off x="5037688" y="3829753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250" name="타원 249"/>
          <p:cNvSpPr/>
          <p:nvPr/>
        </p:nvSpPr>
        <p:spPr>
          <a:xfrm>
            <a:off x="5714155" y="876033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6050917" y="1845286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98" name="타원 297"/>
          <p:cNvSpPr/>
          <p:nvPr/>
        </p:nvSpPr>
        <p:spPr>
          <a:xfrm>
            <a:off x="6560757" y="180773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10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rot="10800000" flipV="1">
            <a:off x="5369449" y="2056672"/>
            <a:ext cx="1502898" cy="328256"/>
          </a:xfrm>
          <a:prstGeom prst="bentConnector3">
            <a:avLst>
              <a:gd name="adj1" fmla="val 566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9" name="모서리가 둥근 직사각형 388"/>
          <p:cNvSpPr/>
          <p:nvPr/>
        </p:nvSpPr>
        <p:spPr>
          <a:xfrm>
            <a:off x="2381946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83" name="타원 282"/>
          <p:cNvSpPr/>
          <p:nvPr/>
        </p:nvSpPr>
        <p:spPr>
          <a:xfrm>
            <a:off x="2329246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0" name="모서리가 둥근 직사각형 389"/>
          <p:cNvSpPr/>
          <p:nvPr/>
        </p:nvSpPr>
        <p:spPr>
          <a:xfrm>
            <a:off x="643186" y="5752306"/>
            <a:ext cx="772975" cy="341485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82" name="타원 281"/>
          <p:cNvSpPr/>
          <p:nvPr/>
        </p:nvSpPr>
        <p:spPr>
          <a:xfrm>
            <a:off x="550097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1464789" y="5739776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사용중지</a:t>
            </a:r>
          </a:p>
        </p:txBody>
      </p:sp>
      <p:sp>
        <p:nvSpPr>
          <p:cNvPr id="326" name="타원 325"/>
          <p:cNvSpPr/>
          <p:nvPr/>
        </p:nvSpPr>
        <p:spPr>
          <a:xfrm>
            <a:off x="1496632" y="5825268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왼쪽 화살표 118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121" name="타원 120"/>
          <p:cNvSpPr/>
          <p:nvPr/>
        </p:nvSpPr>
        <p:spPr>
          <a:xfrm>
            <a:off x="179344" y="1317506"/>
            <a:ext cx="180001" cy="183883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61485" y="8040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직사각형 259"/>
          <p:cNvSpPr/>
          <p:nvPr/>
        </p:nvSpPr>
        <p:spPr>
          <a:xfrm>
            <a:off x="203913" y="718948"/>
            <a:ext cx="3524951" cy="5612850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>
                <a:solidFill>
                  <a:prstClr val="black"/>
                </a:solidFill>
              </a:rPr>
              <a:t>HCS-Mobile-01-1121</a:t>
            </a:r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291138" y="321734"/>
            <a:ext cx="302106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패턴 등록 화면입니다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2165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 Home &gt; </a:t>
            </a:r>
            <a:r>
              <a:rPr lang="ko-KR" altLang="en-US" dirty="0" smtClean="0">
                <a:solidFill>
                  <a:prstClr val="black"/>
                </a:solidFill>
              </a:rPr>
              <a:t>로그인 </a:t>
            </a:r>
            <a:r>
              <a:rPr lang="en-US" altLang="ko-KR" dirty="0" smtClean="0">
                <a:solidFill>
                  <a:prstClr val="black"/>
                </a:solidFill>
              </a:rPr>
              <a:t>&gt; </a:t>
            </a:r>
            <a:r>
              <a:rPr lang="ko-KR" altLang="en-US" dirty="0" smtClean="0">
                <a:solidFill>
                  <a:prstClr val="black"/>
                </a:solidFill>
              </a:rPr>
              <a:t>패턴 등록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>
              <a:solidFill>
                <a:prstClr val="black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053376" y="4056109"/>
            <a:ext cx="1557219" cy="1094573"/>
            <a:chOff x="4480630" y="2704635"/>
            <a:chExt cx="2410123" cy="13779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480630" y="2704635"/>
              <a:ext cx="2410123" cy="1377941"/>
              <a:chOff x="2717767" y="2577548"/>
              <a:chExt cx="2410123" cy="1377941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717767" y="2577548"/>
                <a:ext cx="2395383" cy="44108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730063" y="2947551"/>
                <a:ext cx="2397827" cy="10079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2827702" y="2597027"/>
                <a:ext cx="682767" cy="309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알</a:t>
                </a:r>
                <a:r>
                  <a: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림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 bwMode="auto">
              <a:xfrm>
                <a:off x="2745598" y="3018637"/>
                <a:ext cx="2345197" cy="581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패턴 등록이 완료되었습니다</a:t>
                </a:r>
                <a:r>
                  <a:rPr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다음 </a:t>
                </a:r>
                <a:r>
                  <a:rPr kumimoji="0" lang="ko-KR" altLang="en-US" sz="8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로그인부터</a:t>
                </a:r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패턴으로</a:t>
                </a:r>
                <a:endParaRPr kumimoji="0"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kumimoji="0" lang="ko-KR" altLang="en-US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로그인하실 수 있습니다</a:t>
                </a:r>
                <a:r>
                  <a:rPr kumimoji="0" lang="en-US" altLang="ko-KR" sz="8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1" name="모서리가 둥근 직사각형 70"/>
            <p:cNvSpPr/>
            <p:nvPr/>
          </p:nvSpPr>
          <p:spPr>
            <a:xfrm>
              <a:off x="5427197" y="3778949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sp>
        <p:nvSpPr>
          <p:cNvPr id="196" name="타원 195"/>
          <p:cNvSpPr/>
          <p:nvPr/>
        </p:nvSpPr>
        <p:spPr>
          <a:xfrm>
            <a:off x="665396" y="19020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632520" y="3501144"/>
            <a:ext cx="2651692" cy="612000"/>
            <a:chOff x="461908" y="2393841"/>
            <a:chExt cx="2651692" cy="61200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03" name="타원 20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01" name="타원 20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632520" y="4545192"/>
            <a:ext cx="2651692" cy="612000"/>
            <a:chOff x="461908" y="2393841"/>
            <a:chExt cx="2651692" cy="612000"/>
          </a:xfrm>
        </p:grpSpPr>
        <p:grpSp>
          <p:nvGrpSpPr>
            <p:cNvPr id="208" name="그룹 207"/>
            <p:cNvGrpSpPr/>
            <p:nvPr/>
          </p:nvGrpSpPr>
          <p:grpSpPr>
            <a:xfrm>
              <a:off x="461908" y="2393841"/>
              <a:ext cx="612000" cy="612000"/>
              <a:chOff x="6083337" y="1021831"/>
              <a:chExt cx="612000" cy="612000"/>
            </a:xfrm>
          </p:grpSpPr>
          <p:sp>
            <p:nvSpPr>
              <p:cNvPr id="215" name="타원 214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6" name="타원 215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1481754" y="2393841"/>
              <a:ext cx="612000" cy="612000"/>
              <a:chOff x="6083337" y="1021831"/>
              <a:chExt cx="612000" cy="612000"/>
            </a:xfrm>
          </p:grpSpPr>
          <p:sp>
            <p:nvSpPr>
              <p:cNvPr id="213" name="타원 212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4" name="타원 213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2501600" y="2393841"/>
              <a:ext cx="612000" cy="612000"/>
              <a:chOff x="6083337" y="1021831"/>
              <a:chExt cx="612000" cy="612000"/>
            </a:xfrm>
          </p:grpSpPr>
          <p:sp>
            <p:nvSpPr>
              <p:cNvPr id="211" name="타원 210"/>
              <p:cNvSpPr/>
              <p:nvPr/>
            </p:nvSpPr>
            <p:spPr>
              <a:xfrm>
                <a:off x="6083337" y="1021831"/>
                <a:ext cx="612000" cy="612000"/>
              </a:xfrm>
              <a:prstGeom prst="ellipse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12" name="타원 211"/>
              <p:cNvSpPr/>
              <p:nvPr/>
            </p:nvSpPr>
            <p:spPr>
              <a:xfrm>
                <a:off x="6155337" y="1093831"/>
                <a:ext cx="468000" cy="468000"/>
              </a:xfrm>
              <a:prstGeom prst="ellipse">
                <a:avLst/>
              </a:prstGeom>
              <a:solidFill>
                <a:srgbClr val="FFFFFF">
                  <a:lumMod val="5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sp>
        <p:nvSpPr>
          <p:cNvPr id="217" name="직사각형 216"/>
          <p:cNvSpPr/>
          <p:nvPr/>
        </p:nvSpPr>
        <p:spPr>
          <a:xfrm>
            <a:off x="789070" y="1902024"/>
            <a:ext cx="21066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확인을 위해 다시 한번 입력해주세요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b="1" dirty="0">
              <a:solidFill>
                <a:srgbClr val="000000">
                  <a:lumMod val="95000"/>
                  <a:lumOff val="5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653420" y="2356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3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32520" y="2421024"/>
            <a:ext cx="2651692" cy="612000"/>
            <a:chOff x="481089" y="2393841"/>
            <a:chExt cx="2651692" cy="612000"/>
          </a:xfrm>
        </p:grpSpPr>
        <p:sp>
          <p:nvSpPr>
            <p:cNvPr id="224" name="타원 223"/>
            <p:cNvSpPr/>
            <p:nvPr/>
          </p:nvSpPr>
          <p:spPr>
            <a:xfrm>
              <a:off x="481089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1500935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520781" y="2393841"/>
              <a:ext cx="612000" cy="61200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947412" y="2609841"/>
              <a:ext cx="1766375" cy="180000"/>
              <a:chOff x="947412" y="2609841"/>
              <a:chExt cx="1766375" cy="18000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947412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947412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1968935" y="2609841"/>
                <a:ext cx="744852" cy="180000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1968935" y="2668251"/>
                <a:ext cx="744852" cy="63180"/>
              </a:xfrm>
              <a:prstGeom prst="rect">
                <a:avLst/>
              </a:prstGeom>
              <a:solidFill>
                <a:srgbClr val="00CC99">
                  <a:lumMod val="60000"/>
                  <a:lumOff val="40000"/>
                </a:srgbClr>
              </a:solidFill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228" name="타원 227"/>
            <p:cNvSpPr/>
            <p:nvPr/>
          </p:nvSpPr>
          <p:spPr>
            <a:xfrm>
              <a:off x="553089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9" name="타원 228"/>
            <p:cNvSpPr/>
            <p:nvPr/>
          </p:nvSpPr>
          <p:spPr>
            <a:xfrm>
              <a:off x="1572935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592781" y="2465841"/>
              <a:ext cx="468000" cy="468000"/>
            </a:xfrm>
            <a:prstGeom prst="ellipse">
              <a:avLst/>
            </a:prstGeom>
            <a:solidFill>
              <a:srgbClr val="00CC99">
                <a:lumMod val="60000"/>
                <a:lumOff val="40000"/>
              </a:srgbClr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35" name="타원 234"/>
          <p:cNvSpPr/>
          <p:nvPr/>
        </p:nvSpPr>
        <p:spPr>
          <a:xfrm>
            <a:off x="653420" y="342914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5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399269" y="250033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4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47" name="타원 246"/>
          <p:cNvSpPr/>
          <p:nvPr/>
        </p:nvSpPr>
        <p:spPr>
          <a:xfrm>
            <a:off x="3961718" y="3984110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8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cxnSp>
        <p:nvCxnSpPr>
          <p:cNvPr id="257" name="꺾인 연결선 256"/>
          <p:cNvCxnSpPr/>
          <p:nvPr/>
        </p:nvCxnSpPr>
        <p:spPr bwMode="auto">
          <a:xfrm flipV="1">
            <a:off x="3132781" y="5192322"/>
            <a:ext cx="1412116" cy="735145"/>
          </a:xfrm>
          <a:prstGeom prst="bentConnector2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9" name="텍스트 개체 틀 2"/>
          <p:cNvSpPr>
            <a:spLocks noGrp="1"/>
          </p:cNvSpPr>
          <p:nvPr>
            <p:ph type="body" sz="quarter" idx="17"/>
          </p:nvPr>
        </p:nvSpPr>
        <p:spPr>
          <a:xfrm>
            <a:off x="7743419" y="857232"/>
            <a:ext cx="2067365" cy="6000768"/>
          </a:xfrm>
        </p:spPr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/>
              <a:t>패턴등록 팝업 타이틀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안내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/>
              <a:t>패턴 연결된 점 표시</a:t>
            </a:r>
            <a:endParaRPr lang="en-US" altLang="ko-KR" sz="900" dirty="0" smtClean="0"/>
          </a:p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연결선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연결되지 않은 점 표시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화면에 표시된 패턴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확인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완료 안내 팝업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최초 입력 화면으로 이동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등록 방법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최초 로그인시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수정에서 패턴 변경 가능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32520" y="919824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684" y="83862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6" y="846237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5" name="직선 연결선 264"/>
          <p:cNvCxnSpPr/>
          <p:nvPr/>
        </p:nvCxnSpPr>
        <p:spPr>
          <a:xfrm>
            <a:off x="186754" y="1294067"/>
            <a:ext cx="35249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타원 265"/>
          <p:cNvSpPr/>
          <p:nvPr/>
        </p:nvSpPr>
        <p:spPr>
          <a:xfrm>
            <a:off x="848560" y="5707685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6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7" name="타원 266"/>
          <p:cNvSpPr/>
          <p:nvPr/>
        </p:nvSpPr>
        <p:spPr>
          <a:xfrm>
            <a:off x="2060970" y="5719287"/>
            <a:ext cx="144000" cy="144000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7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2238870" y="574567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</a:t>
            </a:r>
            <a:r>
              <a:rPr lang="ko-KR" altLang="en-US" sz="800" dirty="0">
                <a:solidFill>
                  <a:schemeClr val="bg1"/>
                </a:solidFill>
              </a:rPr>
              <a:t>록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269" name="모서리가 둥근 직사각형 268"/>
          <p:cNvSpPr/>
          <p:nvPr/>
        </p:nvSpPr>
        <p:spPr>
          <a:xfrm>
            <a:off x="1002094" y="5761831"/>
            <a:ext cx="772975" cy="313480"/>
          </a:xfrm>
          <a:prstGeom prst="roundRect">
            <a:avLst>
              <a:gd name="adj" fmla="val 4924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7257" y="1296984"/>
            <a:ext cx="3523974" cy="4088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왼쪽 화살표 82"/>
          <p:cNvSpPr/>
          <p:nvPr/>
        </p:nvSpPr>
        <p:spPr>
          <a:xfrm>
            <a:off x="251345" y="1369725"/>
            <a:ext cx="360041" cy="266269"/>
          </a:xfrm>
          <a:prstGeom prst="lef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280592" y="1312193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패턴등록</a:t>
            </a:r>
          </a:p>
        </p:txBody>
      </p:sp>
      <p:sp>
        <p:nvSpPr>
          <p:cNvPr id="85" name="타원 84"/>
          <p:cNvSpPr/>
          <p:nvPr/>
        </p:nvSpPr>
        <p:spPr>
          <a:xfrm>
            <a:off x="186754" y="1369724"/>
            <a:ext cx="161159" cy="133265"/>
          </a:xfrm>
          <a:prstGeom prst="ellipse">
            <a:avLst/>
          </a:prstGeom>
          <a:solidFill>
            <a:srgbClr val="FF0000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kern="0" dirty="0">
                <a:solidFill>
                  <a:srgbClr val="FFFFFF"/>
                </a:solidFill>
                <a:latin typeface="굴림"/>
                <a:ea typeface="굴림"/>
              </a:rPr>
              <a:t>9</a:t>
            </a:r>
            <a:endParaRPr kumimoji="0" lang="ko-KR" alt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0579" y="784075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37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03316" y="331259"/>
            <a:ext cx="302453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</a:t>
            </a:r>
            <a:r>
              <a:rPr lang="ko-KR" altLang="en-US" dirty="0" smtClean="0"/>
              <a:t>배차일보 목</a:t>
            </a:r>
            <a:r>
              <a:rPr lang="ko-KR" altLang="en-US" dirty="0"/>
              <a:t>록</a:t>
            </a:r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</a:t>
            </a:r>
            <a:r>
              <a:rPr lang="en-US" altLang="ko-KR" smtClean="0"/>
              <a:t>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 일보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배차일보</a:t>
            </a:r>
            <a:r>
              <a:rPr lang="en-US" altLang="ko-KR" sz="900" dirty="0"/>
              <a:t> </a:t>
            </a:r>
            <a:r>
              <a:rPr lang="ko-KR" altLang="en-US" sz="900" dirty="0"/>
              <a:t>클릭하여 배차일보를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 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 smtClean="0"/>
          </a:p>
        </p:txBody>
      </p:sp>
      <p:grpSp>
        <p:nvGrpSpPr>
          <p:cNvPr id="55" name="그룹 54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56" name="그룹 55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왼쪽 화살표 7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타원 81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352941" y="3035052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52941" y="2760594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996941" y="2768449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4013" y="2230324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356838" y="1948403"/>
            <a:ext cx="1926516" cy="289849"/>
            <a:chOff x="5236340" y="1061547"/>
            <a:chExt cx="1933721" cy="289849"/>
          </a:xfrm>
        </p:grpSpPr>
        <p:sp>
          <p:nvSpPr>
            <p:cNvPr id="95" name="직사각형 94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 rot="5400000">
              <a:off x="688702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356840" y="248171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99" name="TextBox 98"/>
          <p:cNvSpPr txBox="1"/>
          <p:nvPr/>
        </p:nvSpPr>
        <p:spPr>
          <a:xfrm rot="5400000">
            <a:off x="1991315" y="248905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5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272814" y="838800"/>
            <a:ext cx="1519762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75741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72480" y="220488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15034"/>
              </p:ext>
            </p:extLst>
          </p:nvPr>
        </p:nvGraphicFramePr>
        <p:xfrm>
          <a:off x="40889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 rot="10800000">
            <a:off x="6978551" y="233451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6978551" y="3224009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1423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01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69692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50900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HCS-Mobile-02-1102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상세화면으로 이동한다</a:t>
            </a:r>
            <a:r>
              <a:rPr lang="en-US" altLang="ko-KR" sz="900" dirty="0"/>
              <a:t>. </a:t>
            </a:r>
            <a:r>
              <a:rPr lang="ko-KR" altLang="en-US" sz="900" dirty="0"/>
              <a:t>상세화면에서 상세한 배차정보를 확인할 수 있다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496227"/>
              </p:ext>
            </p:extLst>
          </p:nvPr>
        </p:nvGraphicFramePr>
        <p:xfrm>
          <a:off x="463104" y="1998965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배차완료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28" name="그룹 2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왼쪽 화살표 3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77199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180771" y="5453732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50395" y="836711"/>
            <a:ext cx="3450259" cy="5588677"/>
            <a:chOff x="4008312" y="836712"/>
            <a:chExt cx="3450259" cy="5588677"/>
          </a:xfrm>
        </p:grpSpPr>
        <p:grpSp>
          <p:nvGrpSpPr>
            <p:cNvPr id="39" name="그룹 38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936580" y="1455311"/>
                <a:ext cx="1467148" cy="3815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 배차일보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왼쪽 화살표 5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0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직사각형 57"/>
          <p:cNvSpPr/>
          <p:nvPr/>
        </p:nvSpPr>
        <p:spPr>
          <a:xfrm>
            <a:off x="427088" y="1976139"/>
            <a:ext cx="3204368" cy="895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193976" y="184482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241032" y="574778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>
            <a:spLocks noChangeAspect="1"/>
          </p:cNvSpPr>
          <p:nvPr/>
        </p:nvSpPr>
        <p:spPr>
          <a:xfrm>
            <a:off x="5059313" y="560308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47476" y="1914882"/>
            <a:ext cx="3204368" cy="3492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 rot="10800000">
            <a:off x="3352751" y="231693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 rot="10800000">
            <a:off x="3352751" y="322400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16511" y="2039937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 rot="10800000">
            <a:off x="3354314" y="414057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 rot="10800000">
            <a:off x="3343425" y="501317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6314"/>
              </p:ext>
            </p:extLst>
          </p:nvPr>
        </p:nvGraphicFramePr>
        <p:xfrm>
          <a:off x="7907548" y="2096841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8792402" y="248053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792402" y="2871625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82124" y="3265609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7978313" y="4328810"/>
            <a:ext cx="1547696" cy="972399"/>
            <a:chOff x="4481963" y="2610453"/>
            <a:chExt cx="2395383" cy="1224139"/>
          </a:xfrm>
        </p:grpSpPr>
        <p:grpSp>
          <p:nvGrpSpPr>
            <p:cNvPr id="85" name="그룹 84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87" name="그룹 86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89" name="TextBox 88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직사각형 90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출발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출발보고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88" name="모서리가 둥근 직사각형 87"/>
              <p:cNvSpPr/>
              <p:nvPr/>
            </p:nvSpPr>
            <p:spPr>
              <a:xfrm>
                <a:off x="5705940" y="3656823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5037688" y="3564068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47805" y="929139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HCS-Mobile-02-1103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현재상태에 따라 버튼이 아래와 같이 바뀌며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버튼을 통해 출발보고와 도착보고를 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알림창으로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재확인 후 서버로 보고처리를 요청한다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 완료 후 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배차일보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팝업을 띄워준다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890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그룹 67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78" name="그룹 7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왼쪽 화살표 9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4180771" y="5479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41032" y="5773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타원 104"/>
          <p:cNvSpPr>
            <a:spLocks noChangeAspect="1"/>
          </p:cNvSpPr>
          <p:nvPr/>
        </p:nvSpPr>
        <p:spPr>
          <a:xfrm>
            <a:off x="5059313" y="562861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147476" y="1914881"/>
            <a:ext cx="3204368" cy="3530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108" name="그룹 10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110" name="직사각형 10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왼쪽 화살표 11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TextBox 113"/>
          <p:cNvSpPr txBox="1"/>
          <p:nvPr/>
        </p:nvSpPr>
        <p:spPr>
          <a:xfrm>
            <a:off x="521063" y="5474940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2851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1581324" y="5768417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</a:t>
            </a:r>
            <a:r>
              <a:rPr lang="ko-KR" altLang="en-US" sz="800" dirty="0">
                <a:solidFill>
                  <a:schemeClr val="bg1"/>
                </a:solidFill>
              </a:rPr>
              <a:t>착</a:t>
            </a:r>
            <a:r>
              <a:rPr lang="ko-KR" altLang="en-US" sz="800" dirty="0" smtClean="0">
                <a:solidFill>
                  <a:schemeClr val="bg1"/>
                </a:solidFill>
              </a:rPr>
              <a:t>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8" name="타원 117"/>
          <p:cNvSpPr>
            <a:spLocks noChangeAspect="1"/>
          </p:cNvSpPr>
          <p:nvPr/>
        </p:nvSpPr>
        <p:spPr>
          <a:xfrm>
            <a:off x="1399605" y="5623717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87768" y="1914882"/>
            <a:ext cx="3204368" cy="353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68825" y="329601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977837"/>
              </p:ext>
            </p:extLst>
          </p:nvPr>
        </p:nvGraphicFramePr>
        <p:xfrm>
          <a:off x="4171135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43443"/>
              </p:ext>
            </p:extLst>
          </p:nvPr>
        </p:nvGraphicFramePr>
        <p:xfrm>
          <a:off x="7907548" y="1844824"/>
          <a:ext cx="1739478" cy="1551489"/>
        </p:xfrm>
        <a:graphic>
          <a:graphicData uri="http://schemas.openxmlformats.org/drawingml/2006/table">
            <a:tbl>
              <a:tblPr/>
              <a:tblGrid>
                <a:gridCol w="890288"/>
                <a:gridCol w="849190"/>
              </a:tblGrid>
              <a:tr h="34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운송중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2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9" name="모서리가 둥근 직사각형 128"/>
          <p:cNvSpPr/>
          <p:nvPr/>
        </p:nvSpPr>
        <p:spPr>
          <a:xfrm>
            <a:off x="8792402" y="223026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출발보고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8792402" y="262135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도착보고</a:t>
            </a: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779702" y="301350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롹인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978313" y="4112786"/>
            <a:ext cx="1547696" cy="972399"/>
            <a:chOff x="4481963" y="2610453"/>
            <a:chExt cx="2395383" cy="1224139"/>
          </a:xfrm>
        </p:grpSpPr>
        <p:grpSp>
          <p:nvGrpSpPr>
            <p:cNvPr id="133" name="그룹 132"/>
            <p:cNvGrpSpPr/>
            <p:nvPr/>
          </p:nvGrpSpPr>
          <p:grpSpPr>
            <a:xfrm>
              <a:off x="4481963" y="2610453"/>
              <a:ext cx="2395383" cy="1224139"/>
              <a:chOff x="4480630" y="2704635"/>
              <a:chExt cx="2395383" cy="1224139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480630" y="2704635"/>
                <a:ext cx="2395383" cy="1224139"/>
                <a:chOff x="2717767" y="2577548"/>
                <a:chExt cx="2395383" cy="1224139"/>
              </a:xfrm>
            </p:grpSpPr>
            <p:sp>
              <p:nvSpPr>
                <p:cNvPr id="137" name="TextBox 136"/>
                <p:cNvSpPr txBox="1"/>
                <p:nvPr/>
              </p:nvSpPr>
              <p:spPr bwMode="auto">
                <a:xfrm>
                  <a:off x="3771399" y="2752009"/>
                  <a:ext cx="734496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0" lang="ko-KR" altLang="en-US" sz="800" dirty="0" smtClean="0">
                      <a:latin typeface="맑은 고딕" pitchFamily="50" charset="-127"/>
                      <a:ea typeface="맑은 고딕" pitchFamily="50" charset="-127"/>
                    </a:rPr>
                    <a:t>로그인 필요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2717767" y="2577548"/>
                  <a:ext cx="2395383" cy="1224136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730064" y="2947552"/>
                  <a:ext cx="2376262" cy="85413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8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 bwMode="auto">
                <a:xfrm>
                  <a:off x="2827702" y="2597027"/>
                  <a:ext cx="682767" cy="3099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0" lang="ko-KR" altLang="en-US" sz="1000" b="1" dirty="0" smtClean="0"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도착</a:t>
                  </a:r>
                  <a:endParaRPr kumimoji="0"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 bwMode="auto">
                <a:xfrm>
                  <a:off x="3188804" y="3580101"/>
                  <a:ext cx="45719" cy="2154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 bwMode="auto">
                <a:xfrm>
                  <a:off x="3050597" y="3141550"/>
                  <a:ext cx="1984113" cy="2712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도착보고 하시겠습니까</a:t>
                  </a:r>
                  <a:r>
                    <a:rPr lang="en-US" altLang="ko-KR" sz="8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?</a:t>
                  </a:r>
                  <a:endParaRPr kumimoji="0" lang="ko-KR" altLang="en-US" sz="800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136" name="모서리가 둥근 직사각형 135"/>
              <p:cNvSpPr/>
              <p:nvPr/>
            </p:nvSpPr>
            <p:spPr>
              <a:xfrm>
                <a:off x="5816487" y="3672811"/>
                <a:ext cx="556336" cy="177008"/>
              </a:xfrm>
              <a:prstGeom prst="roundRect">
                <a:avLst>
                  <a:gd name="adj" fmla="val 4924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dirty="0" smtClean="0">
                    <a:solidFill>
                      <a:schemeClr val="bg1"/>
                    </a:solidFill>
                  </a:rPr>
                  <a:t>확인</a:t>
                </a:r>
              </a:p>
            </p:txBody>
          </p:sp>
        </p:grpSp>
        <p:sp>
          <p:nvSpPr>
            <p:cNvPr id="134" name="모서리가 둥근 직사각형 133"/>
            <p:cNvSpPr/>
            <p:nvPr/>
          </p:nvSpPr>
          <p:spPr>
            <a:xfrm>
              <a:off x="5150036" y="3562641"/>
              <a:ext cx="556336" cy="177008"/>
            </a:xfrm>
            <a:prstGeom prst="roundRect">
              <a:avLst>
                <a:gd name="adj" fmla="val 4924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취소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56338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0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HCS-Mobile-02-1104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품목셀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세부항목을 팝업으로 표출한다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221030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>
            <a:spLocks noChangeAspect="1"/>
          </p:cNvSpPr>
          <p:nvPr/>
        </p:nvSpPr>
        <p:spPr>
          <a:xfrm>
            <a:off x="1208584" y="3113899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7768" y="1914882"/>
            <a:ext cx="3204368" cy="34577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333352" y="3236708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27910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4008312" y="849420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430888" y="2415681"/>
            <a:ext cx="2380067" cy="2293524"/>
            <a:chOff x="4443808" y="2735081"/>
            <a:chExt cx="2380067" cy="2293524"/>
          </a:xfrm>
        </p:grpSpPr>
        <p:grpSp>
          <p:nvGrpSpPr>
            <p:cNvPr id="145" name="그룹 144"/>
            <p:cNvGrpSpPr/>
            <p:nvPr/>
          </p:nvGrpSpPr>
          <p:grpSpPr>
            <a:xfrm>
              <a:off x="4443808" y="2735081"/>
              <a:ext cx="2380067" cy="2293524"/>
              <a:chOff x="2680945" y="2607994"/>
              <a:chExt cx="2380067" cy="2293524"/>
            </a:xfrm>
          </p:grpSpPr>
          <p:sp>
            <p:nvSpPr>
              <p:cNvPr id="147" name="TextBox 146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2684748" y="3112048"/>
                <a:ext cx="2376264" cy="178947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extBox 149"/>
              <p:cNvSpPr txBox="1"/>
              <p:nvPr/>
            </p:nvSpPr>
            <p:spPr bwMode="auto">
              <a:xfrm>
                <a:off x="3692238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6" name="모서리가 둥근 직사각형 145"/>
            <p:cNvSpPr/>
            <p:nvPr/>
          </p:nvSpPr>
          <p:spPr>
            <a:xfrm>
              <a:off x="5357574" y="4790622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50"/>
              </p:ext>
            </p:extLst>
          </p:nvPr>
        </p:nvGraphicFramePr>
        <p:xfrm>
          <a:off x="4610249" y="3113899"/>
          <a:ext cx="2081099" cy="1243776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세탁기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냉장고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0533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64" y="857940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36140" y="400506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6140" y="435748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6140" y="47099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6615" y="50528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6140" y="53957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148664" y="573861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6153" y="99198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5477190"/>
            <a:ext cx="224305" cy="21087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588" y="5123934"/>
            <a:ext cx="224305" cy="22607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783206"/>
            <a:ext cx="224306" cy="21526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588" y="4428592"/>
            <a:ext cx="224305" cy="21551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5403" y="4066007"/>
            <a:ext cx="196673" cy="22687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4541" y="2384329"/>
            <a:ext cx="205051" cy="24307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0628" y="2924944"/>
            <a:ext cx="356689" cy="536336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0717" y="2461334"/>
            <a:ext cx="281677" cy="4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HCS-Mobile-02-1105</a:t>
            </a:r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21374" y="324842"/>
            <a:ext cx="301600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배차현황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21734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배차일보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배차일보 상세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배차일보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 화면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팝업된다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전자문서 연동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상태값은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서버쪽과</a:t>
            </a:r>
            <a:r>
              <a:rPr lang="ko-KR" altLang="en-US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협의해봐야함</a:t>
            </a:r>
            <a:r>
              <a:rPr lang="en-US" altLang="ko-KR" sz="9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).</a:t>
            </a:r>
            <a:endParaRPr lang="en-US" altLang="ko-KR" sz="9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46936"/>
              </p:ext>
            </p:extLst>
          </p:nvPr>
        </p:nvGraphicFramePr>
        <p:xfrm>
          <a:off x="488504" y="1929600"/>
          <a:ext cx="3160484" cy="348554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348604" y="836712"/>
            <a:ext cx="3450259" cy="5588677"/>
            <a:chOff x="4008312" y="836712"/>
            <a:chExt cx="3450259" cy="5588677"/>
          </a:xfrm>
        </p:grpSpPr>
        <p:grpSp>
          <p:nvGrpSpPr>
            <p:cNvPr id="71" name="그룹 70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왼쪽 화살표 75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2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/>
          <p:cNvSpPr txBox="1"/>
          <p:nvPr/>
        </p:nvSpPr>
        <p:spPr>
          <a:xfrm>
            <a:off x="521063" y="54290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388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581324" y="57225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>
            <a:spLocks noChangeAspect="1"/>
          </p:cNvSpPr>
          <p:nvPr/>
        </p:nvSpPr>
        <p:spPr>
          <a:xfrm>
            <a:off x="344488" y="134076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 rot="10800000">
            <a:off x="3368825" y="329601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008312" y="836712"/>
            <a:ext cx="3450259" cy="5588677"/>
            <a:chOff x="4008312" y="836712"/>
            <a:chExt cx="3450259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08312" y="836712"/>
              <a:ext cx="3450259" cy="5588677"/>
              <a:chOff x="4008312" y="836712"/>
              <a:chExt cx="3450259" cy="5588677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40083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왼쪽 화살표 9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4180771" y="5733836"/>
            <a:ext cx="3183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** 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출발보고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도착보고에 대한 취소는 배차담당자에게 문의하세요</a:t>
            </a:r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배차일보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241032" y="6027313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인수 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10800000">
            <a:off x="70140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78984"/>
              </p:ext>
            </p:extLst>
          </p:nvPr>
        </p:nvGraphicFramePr>
        <p:xfrm>
          <a:off x="4160912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14009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화물대기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09:05:10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㈜정리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강남물류센터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용인 정리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물류창고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운송료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                                                   80,000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오후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운송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타원 80"/>
          <p:cNvSpPr>
            <a:spLocks noChangeAspect="1"/>
          </p:cNvSpPr>
          <p:nvPr/>
        </p:nvSpPr>
        <p:spPr>
          <a:xfrm>
            <a:off x="1473324" y="568035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028377" y="847147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3" y="1484784"/>
            <a:ext cx="2927076" cy="4150791"/>
          </a:xfrm>
          <a:prstGeom prst="rect">
            <a:avLst/>
          </a:prstGeom>
        </p:spPr>
      </p:pic>
      <p:sp>
        <p:nvSpPr>
          <p:cNvPr id="53" name="모서리가 둥근 직사각형 52"/>
          <p:cNvSpPr/>
          <p:nvPr/>
        </p:nvSpPr>
        <p:spPr>
          <a:xfrm>
            <a:off x="5834104" y="5194421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891315" y="5194420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취소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23851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6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운송현</a:t>
            </a:r>
            <a:r>
              <a:rPr lang="ko-KR" altLang="en-US" dirty="0"/>
              <a:t>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배송일보  메뉴 </a:t>
            </a:r>
            <a:r>
              <a:rPr lang="ko-KR" altLang="en-US" sz="900" dirty="0" err="1"/>
              <a:t>클리시</a:t>
            </a:r>
            <a:r>
              <a:rPr lang="ko-KR" altLang="en-US" sz="900" dirty="0"/>
              <a:t> 운송현황을 확인할 수 있는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배차일시를</a:t>
            </a:r>
            <a:r>
              <a:rPr lang="ko-KR" altLang="en-US" sz="900" dirty="0"/>
              <a:t> 입력하고 조회 버튼을 클릭하여 운송현황을 조회한다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 smtClean="0"/>
              <a:t>.</a:t>
            </a:r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 </a:t>
            </a:r>
            <a:r>
              <a:rPr lang="ko-KR" altLang="en-US" sz="900" dirty="0"/>
              <a:t>상태 </a:t>
            </a:r>
            <a:r>
              <a:rPr lang="en-US" altLang="ko-KR" sz="900" dirty="0"/>
              <a:t>: </a:t>
            </a:r>
            <a:r>
              <a:rPr lang="ko-KR" altLang="en-US" sz="900" dirty="0"/>
              <a:t>완료</a:t>
            </a:r>
            <a:r>
              <a:rPr lang="en-US" altLang="ko-KR" sz="900" dirty="0"/>
              <a:t>, </a:t>
            </a:r>
            <a:r>
              <a:rPr lang="ko-KR" altLang="en-US" sz="900" dirty="0"/>
              <a:t>도착 만 </a:t>
            </a:r>
            <a:r>
              <a:rPr lang="ko-KR" altLang="en-US" sz="900" dirty="0" err="1"/>
              <a:t>리스트업된다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ko-KR" altLang="en-US" sz="900" dirty="0"/>
              <a:t>진행중인 </a:t>
            </a:r>
            <a:r>
              <a:rPr lang="ko-KR" altLang="en-US" sz="900" dirty="0" err="1"/>
              <a:t>배차건은</a:t>
            </a:r>
            <a:r>
              <a:rPr lang="ko-KR" altLang="en-US" sz="900" dirty="0"/>
              <a:t> 배차일보에서 확인할 수 있다</a:t>
            </a:r>
            <a:r>
              <a:rPr lang="en-US" altLang="ko-KR" sz="900" dirty="0" smtClean="0"/>
              <a:t>.</a:t>
            </a: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                         (</a:t>
            </a:r>
            <a:r>
              <a:rPr lang="ko-KR" altLang="en-US" sz="900" dirty="0"/>
              <a:t>다음페이지 계속</a:t>
            </a:r>
            <a:r>
              <a:rPr lang="en-US" altLang="ko-KR" sz="900" dirty="0"/>
              <a:t>)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>
          <a:xfrm>
            <a:off x="5341614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58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운송현황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773669" y="1931690"/>
            <a:ext cx="2016224" cy="224702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800" dirty="0" smtClean="0">
              <a:solidFill>
                <a:schemeClr val="bg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Text Box"/>
          <p:cNvSpPr>
            <a:spLocks/>
          </p:cNvSpPr>
          <p:nvPr/>
        </p:nvSpPr>
        <p:spPr bwMode="auto">
          <a:xfrm>
            <a:off x="7845677" y="2363738"/>
            <a:ext cx="1872195" cy="165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2015-07-05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5" name="Rectangle 309"/>
          <p:cNvSpPr>
            <a:spLocks noChangeArrowheads="1"/>
          </p:cNvSpPr>
          <p:nvPr/>
        </p:nvSpPr>
        <p:spPr bwMode="auto">
          <a:xfrm>
            <a:off x="8669641" y="3982851"/>
            <a:ext cx="357374" cy="130175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 algn="ctr">
            <a:solidFill>
              <a:srgbClr val="B2B2B2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확인</a:t>
            </a:r>
            <a:endParaRPr kumimoji="1" lang="ko-KR" altLang="ko-KR" sz="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6" name="Text Box"/>
          <p:cNvSpPr>
            <a:spLocks/>
          </p:cNvSpPr>
          <p:nvPr/>
        </p:nvSpPr>
        <p:spPr bwMode="auto">
          <a:xfrm>
            <a:off x="7845677" y="2579762"/>
            <a:ext cx="1872195" cy="16560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◀        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2015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년 </a:t>
            </a:r>
            <a:r>
              <a:rPr kumimoji="1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ea"/>
                <a:cs typeface="+mn-cs"/>
              </a:rPr>
              <a:t>7</a:t>
            </a:r>
            <a:r>
              <a:rPr kumimoji="1" lang="ko-KR" altLang="en-US" sz="800" dirty="0" smtClean="0">
                <a:solidFill>
                  <a:srgbClr val="262626"/>
                </a:solidFill>
                <a:latin typeface="+mn-ea"/>
              </a:rPr>
              <a:t>월        ▶</a:t>
            </a:r>
            <a:endParaRPr kumimoji="1" lang="en-US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45677" y="2007119"/>
            <a:ext cx="1872195" cy="2846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날짜 선택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501861" y="2003698"/>
            <a:ext cx="238180" cy="2817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  <a:endParaRPr lang="ko-KR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17993"/>
              </p:ext>
            </p:extLst>
          </p:nvPr>
        </p:nvGraphicFramePr>
        <p:xfrm>
          <a:off x="7917686" y="2795786"/>
          <a:ext cx="1755479" cy="11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4"/>
                <a:gridCol w="246884"/>
                <a:gridCol w="246884"/>
                <a:gridCol w="246884"/>
                <a:gridCol w="274175"/>
                <a:gridCol w="246884"/>
                <a:gridCol w="246884"/>
              </a:tblGrid>
              <a:tr h="186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화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목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금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토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697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7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sp>
          <p:nvSpPr>
            <p:cNvPr id="77" name="직사각형 76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021012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1" name="왼쪽 화살표 100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2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05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타원 102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782411"/>
              </p:ext>
            </p:extLst>
          </p:nvPr>
        </p:nvGraphicFramePr>
        <p:xfrm>
          <a:off x="4063504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5599733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6" name="그림 105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34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모서리가 둥근 직사각형 106"/>
          <p:cNvSpPr/>
          <p:nvPr/>
        </p:nvSpPr>
        <p:spPr>
          <a:xfrm>
            <a:off x="6565648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147476" y="1933932"/>
            <a:ext cx="3204368" cy="4348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3943833" y="1876585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588768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77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2290565" y="838800"/>
            <a:ext cx="1510307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0354" y="2535017"/>
            <a:ext cx="1929600" cy="2532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운송현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황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002931" y="1490996"/>
            <a:ext cx="2880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358938" y="1959962"/>
            <a:ext cx="1926515" cy="289851"/>
            <a:chOff x="5236340" y="1061547"/>
            <a:chExt cx="1933722" cy="289851"/>
          </a:xfrm>
        </p:grpSpPr>
        <p:sp>
          <p:nvSpPr>
            <p:cNvPr id="131" name="직사각형 130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rot="5400000">
              <a:off x="6887029" y="1068364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58938" y="2245162"/>
            <a:ext cx="1926515" cy="289854"/>
            <a:chOff x="5236340" y="1061547"/>
            <a:chExt cx="1933722" cy="289854"/>
          </a:xfrm>
        </p:grpSpPr>
        <p:sp>
          <p:nvSpPr>
            <p:cNvPr id="134" name="직사각형 133"/>
            <p:cNvSpPr/>
            <p:nvPr/>
          </p:nvSpPr>
          <p:spPr>
            <a:xfrm>
              <a:off x="5236340" y="1061547"/>
              <a:ext cx="1933205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운송관</a:t>
              </a:r>
              <a:r>
                <a:rPr lang="ko-KR" altLang="en-US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5400000">
              <a:off x="6887029" y="1068367"/>
              <a:ext cx="288032" cy="27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64565" y="2781678"/>
            <a:ext cx="1925999" cy="289855"/>
            <a:chOff x="5236340" y="1061547"/>
            <a:chExt cx="1933204" cy="289855"/>
          </a:xfrm>
        </p:grpSpPr>
        <p:sp>
          <p:nvSpPr>
            <p:cNvPr id="137" name="직사각형 136"/>
            <p:cNvSpPr/>
            <p:nvPr/>
          </p:nvSpPr>
          <p:spPr>
            <a:xfrm>
              <a:off x="5236340" y="1061547"/>
              <a:ext cx="192959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관제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 rot="5400000">
              <a:off x="6887029" y="106888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64564" y="3064768"/>
            <a:ext cx="1920916" cy="289855"/>
            <a:chOff x="5245900" y="1061547"/>
            <a:chExt cx="1928102" cy="289855"/>
          </a:xfrm>
        </p:grpSpPr>
        <p:sp>
          <p:nvSpPr>
            <p:cNvPr id="146" name="직사각형 145"/>
            <p:cNvSpPr/>
            <p:nvPr/>
          </p:nvSpPr>
          <p:spPr>
            <a:xfrm>
              <a:off x="5245900" y="1061547"/>
              <a:ext cx="1928102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 rot="5400000">
              <a:off x="6887029" y="1114707"/>
              <a:ext cx="288032" cy="1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53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42" y="982800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직사각형 153"/>
          <p:cNvSpPr/>
          <p:nvPr/>
        </p:nvSpPr>
        <p:spPr>
          <a:xfrm>
            <a:off x="358938" y="83671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0079" y="836712"/>
            <a:ext cx="1925401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타원 155"/>
          <p:cNvSpPr>
            <a:spLocks noChangeAspect="1"/>
          </p:cNvSpPr>
          <p:nvPr/>
        </p:nvSpPr>
        <p:spPr>
          <a:xfrm>
            <a:off x="255529" y="25649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482868" y="964818"/>
            <a:ext cx="1690302" cy="844381"/>
            <a:chOff x="5598676" y="1108197"/>
            <a:chExt cx="1690302" cy="844381"/>
          </a:xfrm>
        </p:grpSpPr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002019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49536"/>
              </p:ext>
            </p:extLst>
          </p:nvPr>
        </p:nvGraphicFramePr>
        <p:xfrm>
          <a:off x="507928" y="6093296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01617"/>
              </p:ext>
            </p:extLst>
          </p:nvPr>
        </p:nvGraphicFramePr>
        <p:xfrm>
          <a:off x="4088904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6" name="TextBox 165"/>
          <p:cNvSpPr txBox="1"/>
          <p:nvPr/>
        </p:nvSpPr>
        <p:spPr>
          <a:xfrm rot="10800000">
            <a:off x="6978551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 rot="10800000">
            <a:off x="6978551" y="3715365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142311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69" name="TextBox 168"/>
          <p:cNvSpPr txBox="1"/>
          <p:nvPr/>
        </p:nvSpPr>
        <p:spPr>
          <a:xfrm rot="10800000">
            <a:off x="6980114" y="46150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 rot="10800000">
            <a:off x="6969225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6422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9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HCS-Mobile-03-1102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해당부분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운송내역의 상세정보를 확인할 수 있는 화면으로 이동한다</a:t>
            </a:r>
            <a:r>
              <a:rPr lang="en-US" altLang="ko-KR" sz="900" dirty="0"/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r>
              <a:rPr lang="ko-KR" altLang="en-US" sz="900" dirty="0" err="1"/>
              <a:t>뒤로가기</a:t>
            </a:r>
            <a:r>
              <a:rPr lang="ko-KR" altLang="en-US" sz="900" dirty="0"/>
              <a:t> 버튼을 클릭해 </a:t>
            </a: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운송상태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배차완료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배차취소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출발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강제도착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&lt;-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모바일에서는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표출될 일이 없음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도착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실적등록완료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  <a:p>
            <a:pPr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/>
              <a:t>**</a:t>
            </a:r>
            <a:r>
              <a:rPr lang="ko-KR" altLang="en-US" sz="900" dirty="0" err="1"/>
              <a:t>운송일시는</a:t>
            </a:r>
            <a:r>
              <a:rPr lang="ko-KR" altLang="en-US" sz="900" dirty="0"/>
              <a:t> 달력팝업으로만 입력가능하며 직접입력은 불가하다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 startAt="3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>
          <a:xfrm>
            <a:off x="5332089" y="61876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286709" y="323903"/>
            <a:ext cx="2978659" cy="20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90287"/>
              </p:ext>
            </p:extLst>
          </p:nvPr>
        </p:nvGraphicFramePr>
        <p:xfrm>
          <a:off x="454596" y="2492896"/>
          <a:ext cx="3133890" cy="3596120"/>
        </p:xfrm>
        <a:graphic>
          <a:graphicData uri="http://schemas.openxmlformats.org/drawingml/2006/table">
            <a:tbl>
              <a:tblPr/>
              <a:tblGrid>
                <a:gridCol w="1008112"/>
                <a:gridCol w="1933993"/>
                <a:gridCol w="131319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시흥시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14009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강남물류센터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용인 정리물류창고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도착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성남 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강남구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14007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2016-01-13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경기 광주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웅진물류센터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서울 서초구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동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운송상태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완료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63" name="그룹 62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왼쪽 화살표 8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6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직사각형 90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59183" y="836712"/>
            <a:ext cx="3448800" cy="5588677"/>
            <a:chOff x="4011486" y="836712"/>
            <a:chExt cx="3448800" cy="5588677"/>
          </a:xfrm>
        </p:grpSpPr>
        <p:sp>
          <p:nvSpPr>
            <p:cNvPr id="96" name="직사각형 95"/>
            <p:cNvSpPr/>
            <p:nvPr/>
          </p:nvSpPr>
          <p:spPr>
            <a:xfrm>
              <a:off x="4016896" y="836712"/>
              <a:ext cx="3441675" cy="558867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016896" y="836712"/>
              <a:ext cx="3441675" cy="5982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4936580" y="1455311"/>
              <a:ext cx="1467148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smtClean="0">
                  <a:solidFill>
                    <a:schemeClr val="tx1"/>
                  </a:solidFill>
                </a:rPr>
                <a:t>운송현황</a:t>
              </a: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011486" y="1437894"/>
              <a:ext cx="3448800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왼쪽 화살표 99"/>
            <p:cNvSpPr/>
            <p:nvPr/>
          </p:nvSpPr>
          <p:spPr>
            <a:xfrm>
              <a:off x="4099126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2" y="980714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380480" y="2490104"/>
            <a:ext cx="3204368" cy="93889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>
            <a:spLocks noChangeAspect="1"/>
          </p:cNvSpPr>
          <p:nvPr/>
        </p:nvSpPr>
        <p:spPr>
          <a:xfrm>
            <a:off x="176837" y="2348880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137554"/>
              </p:ext>
            </p:extLst>
          </p:nvPr>
        </p:nvGraphicFramePr>
        <p:xfrm>
          <a:off x="4171135" y="1929600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09:45:11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2015-10-12 10:50:00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 bwMode="auto">
          <a:xfrm>
            <a:off x="5053132" y="6132264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015866" y="6132264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74011"/>
              </p:ext>
            </p:extLst>
          </p:nvPr>
        </p:nvGraphicFramePr>
        <p:xfrm>
          <a:off x="417551" y="1969697"/>
          <a:ext cx="3334000" cy="390898"/>
        </p:xfrm>
        <a:graphic>
          <a:graphicData uri="http://schemas.openxmlformats.org/drawingml/2006/table">
            <a:tbl>
              <a:tblPr/>
              <a:tblGrid>
                <a:gridCol w="1045429"/>
                <a:gridCol w="2288571"/>
              </a:tblGrid>
              <a:tr h="390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         ~</a:t>
                      </a:r>
                      <a:endParaRPr lang="ko-KR" altLang="en-US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" name="직사각형 110"/>
          <p:cNvSpPr/>
          <p:nvPr/>
        </p:nvSpPr>
        <p:spPr>
          <a:xfrm>
            <a:off x="1953780" y="2072100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2" name="그림 111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81" y="2101774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919695" y="1990444"/>
            <a:ext cx="857256" cy="354015"/>
          </a:xfrm>
          <a:prstGeom prst="roundRect">
            <a:avLst>
              <a:gd name="adj" fmla="val 4924"/>
            </a:avLst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942815" y="2073548"/>
            <a:ext cx="895319" cy="21859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900" dirty="0">
                <a:solidFill>
                  <a:schemeClr val="tx1"/>
                </a:solidFill>
              </a:rPr>
              <a:t>2016-01-13</a:t>
            </a:r>
            <a:endParaRPr lang="ko-KR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5" name="그림 114" descr="icon_calendar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2103222"/>
            <a:ext cx="140725" cy="16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 rot="10800000">
            <a:off x="7039422" y="329601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 rot="10800000">
            <a:off x="3344243" y="2819028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 rot="10800000">
            <a:off x="3344243" y="372806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508003" y="2543993"/>
            <a:ext cx="344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+mn-ea"/>
              </a:rPr>
              <a:t>▲</a:t>
            </a:r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 smtClean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endParaRPr lang="en-US" altLang="ko-KR" sz="900" dirty="0">
              <a:latin typeface="+mn-ea"/>
            </a:endParaRPr>
          </a:p>
          <a:p>
            <a:pPr algn="ctr"/>
            <a:r>
              <a:rPr lang="ko-KR" altLang="en-US" sz="900" dirty="0">
                <a:latin typeface="+mn-ea"/>
              </a:rPr>
              <a:t>▼</a:t>
            </a:r>
            <a:endParaRPr lang="en-US" altLang="ko-KR" sz="900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3345806" y="4589636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3334917" y="551723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05" y="928083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HCS-Mobile-03-1103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4" y="53556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Home &gt; </a:t>
            </a:r>
            <a:r>
              <a:rPr lang="ko-KR" altLang="en-US" dirty="0" smtClean="0"/>
              <a:t>운송관리 </a:t>
            </a:r>
            <a:r>
              <a:rPr lang="en-US" altLang="ko-KR" dirty="0"/>
              <a:t>&gt; </a:t>
            </a:r>
            <a:r>
              <a:rPr lang="ko-KR" altLang="en-US" dirty="0" smtClean="0"/>
              <a:t>운송현황 상세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운송현황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품목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세부항목팝업이 표출된다</a:t>
            </a:r>
            <a:r>
              <a:rPr lang="en-US" altLang="ko-KR" sz="900" dirty="0"/>
              <a:t>. (</a:t>
            </a:r>
            <a:r>
              <a:rPr lang="ko-KR" altLang="en-US" sz="900" dirty="0"/>
              <a:t>확인버튼 </a:t>
            </a:r>
            <a:r>
              <a:rPr lang="ko-KR" altLang="en-US" sz="900" dirty="0" err="1"/>
              <a:t>클릭시</a:t>
            </a:r>
            <a:r>
              <a:rPr lang="ko-KR" altLang="en-US" sz="900" dirty="0"/>
              <a:t> 닫힘</a:t>
            </a:r>
            <a:r>
              <a:rPr lang="en-US" altLang="ko-KR" sz="900" dirty="0"/>
              <a:t>.)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4"/>
          <p:cNvSpPr>
            <a:spLocks noGrp="1"/>
          </p:cNvSpPr>
          <p:nvPr/>
        </p:nvSpPr>
        <p:spPr bwMode="auto">
          <a:xfrm>
            <a:off x="5318400" y="315525"/>
            <a:ext cx="3018976" cy="22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smtClean="0"/>
              <a:t>운송현황 상세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품목상세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48687"/>
              </p:ext>
            </p:extLst>
          </p:nvPr>
        </p:nvGraphicFramePr>
        <p:xfrm>
          <a:off x="488504" y="1947832"/>
          <a:ext cx="3160484" cy="447542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운송상태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운송일자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출발일시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10:01:23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도착일시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2015-12-10 12:30:10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369888" y="836712"/>
            <a:ext cx="3445791" cy="5588677"/>
            <a:chOff x="4016896" y="836712"/>
            <a:chExt cx="3445791" cy="5588677"/>
          </a:xfrm>
        </p:grpSpPr>
        <p:grpSp>
          <p:nvGrpSpPr>
            <p:cNvPr id="88" name="그룹 8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왼쪽 화살표 107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151527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97880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 bwMode="auto">
          <a:xfrm>
            <a:off x="1406124" y="6105996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368858" y="6123359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3368825" y="332308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333352" y="3263777"/>
            <a:ext cx="2363613" cy="336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>
            <a:spLocks noChangeAspect="1"/>
          </p:cNvSpPr>
          <p:nvPr/>
        </p:nvSpPr>
        <p:spPr>
          <a:xfrm>
            <a:off x="1208608" y="3212976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왼쪽 화살표 122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9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직사각형 123"/>
          <p:cNvSpPr/>
          <p:nvPr/>
        </p:nvSpPr>
        <p:spPr>
          <a:xfrm>
            <a:off x="4798535" y="1446006"/>
            <a:ext cx="1947532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solidFill>
                  <a:schemeClr val="tx1"/>
                </a:solidFill>
              </a:rPr>
              <a:t> 운송현</a:t>
            </a:r>
            <a:r>
              <a:rPr lang="ko-KR" altLang="en-US" sz="2000" dirty="0">
                <a:solidFill>
                  <a:schemeClr val="tx1"/>
                </a:solidFill>
              </a:rPr>
              <a:t>황</a:t>
            </a:r>
            <a:r>
              <a:rPr lang="ko-KR" altLang="en-US" sz="2000" dirty="0" smtClean="0">
                <a:solidFill>
                  <a:schemeClr val="tx1"/>
                </a:solidFill>
              </a:rPr>
              <a:t> 상</a:t>
            </a:r>
            <a:r>
              <a:rPr lang="ko-KR" altLang="en-US" sz="2000" dirty="0">
                <a:solidFill>
                  <a:schemeClr val="tx1"/>
                </a:solidFill>
              </a:rPr>
              <a:t>세</a:t>
            </a:r>
            <a:endParaRPr lang="ko-KR" alt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05444"/>
              </p:ext>
            </p:extLst>
          </p:nvPr>
        </p:nvGraphicFramePr>
        <p:xfrm>
          <a:off x="4171135" y="1929600"/>
          <a:ext cx="3160484" cy="3815504"/>
        </p:xfrm>
        <a:graphic>
          <a:graphicData uri="http://schemas.openxmlformats.org/drawingml/2006/table">
            <a:tbl>
              <a:tblPr/>
              <a:tblGrid>
                <a:gridCol w="790121"/>
                <a:gridCol w="2370363"/>
              </a:tblGrid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주문번호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</a:t>
                      </a: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14010</a:t>
                      </a:r>
                      <a:endParaRPr kumimoji="1" lang="ko-KR" altLang="en-US" sz="8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marL="7200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kumimoji="1" lang="ko-KR" altLang="en-US" sz="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운송일시</a:t>
                      </a:r>
                      <a:endParaRPr lang="ko-KR" altLang="en-US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2016-01-13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거래처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㈜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출발지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강남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오주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창고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도착지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시흥시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58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오전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11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시까지 화물 수령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배차담당자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담당자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99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 인수 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 bwMode="auto">
          <a:xfrm>
            <a:off x="5053132" y="5441032"/>
            <a:ext cx="2335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en-US" altLang="ko-KR" sz="1200" dirty="0" smtClean="0">
                <a:latin typeface="맑은 고딕" pitchFamily="50" charset="-127"/>
                <a:ea typeface="맑은 고딕" pitchFamily="50" charset="-127"/>
              </a:rPr>
              <a:t>v</a:t>
            </a:r>
            <a:endParaRPr kumimoji="0"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015866" y="5441032"/>
            <a:ext cx="3193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□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>
          <a:xfrm rot="10800000">
            <a:off x="7039422" y="2963044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022299" y="836712"/>
            <a:ext cx="3440388" cy="5588677"/>
          </a:xfrm>
          <a:prstGeom prst="rect">
            <a:avLst/>
          </a:prstGeom>
          <a:solidFill>
            <a:schemeClr val="tx1">
              <a:alpha val="5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10092" y="2780627"/>
            <a:ext cx="2380067" cy="2055541"/>
            <a:chOff x="4510092" y="2780627"/>
            <a:chExt cx="2380067" cy="2055541"/>
          </a:xfrm>
        </p:grpSpPr>
        <p:grpSp>
          <p:nvGrpSpPr>
            <p:cNvPr id="132" name="그룹 131"/>
            <p:cNvGrpSpPr/>
            <p:nvPr/>
          </p:nvGrpSpPr>
          <p:grpSpPr>
            <a:xfrm>
              <a:off x="4510092" y="2780627"/>
              <a:ext cx="2380067" cy="2055541"/>
              <a:chOff x="2680945" y="2607994"/>
              <a:chExt cx="2380067" cy="2055541"/>
            </a:xfrm>
          </p:grpSpPr>
          <p:sp>
            <p:nvSpPr>
              <p:cNvPr id="134" name="TextBox 133"/>
              <p:cNvSpPr txBox="1"/>
              <p:nvPr/>
            </p:nvSpPr>
            <p:spPr bwMode="auto">
              <a:xfrm>
                <a:off x="3771399" y="2752009"/>
                <a:ext cx="73449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800" dirty="0" smtClean="0">
                    <a:latin typeface="맑은 고딕" pitchFamily="50" charset="-127"/>
                    <a:ea typeface="맑은 고딕" pitchFamily="50" charset="-127"/>
                  </a:rPr>
                  <a:t>로그인 필요</a:t>
                </a:r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2680945" y="2607994"/>
                <a:ext cx="2376264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684748" y="3112048"/>
                <a:ext cx="2376264" cy="15514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 bwMode="auto">
              <a:xfrm>
                <a:off x="2755305" y="2734351"/>
                <a:ext cx="44114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0"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품목</a:t>
                </a:r>
                <a:endParaRPr kumimoji="0"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 bwMode="auto">
              <a:xfrm>
                <a:off x="3188804" y="3580101"/>
                <a:ext cx="45719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endParaRPr kumimoji="0" lang="ko-KR" altLang="en-US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>
              <a:off x="5423858" y="4548136"/>
              <a:ext cx="556337" cy="177008"/>
            </a:xfrm>
            <a:prstGeom prst="roundRect">
              <a:avLst>
                <a:gd name="adj" fmla="val 4924"/>
              </a:avLst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확인</a:t>
              </a:r>
            </a:p>
          </p:txBody>
        </p:sp>
      </p:grpSp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242714"/>
              </p:ext>
            </p:extLst>
          </p:nvPr>
        </p:nvGraphicFramePr>
        <p:xfrm>
          <a:off x="4679256" y="3484054"/>
          <a:ext cx="2081099" cy="949198"/>
        </p:xfrm>
        <a:graphic>
          <a:graphicData uri="http://schemas.openxmlformats.org/drawingml/2006/table">
            <a:tbl>
              <a:tblPr/>
              <a:tblGrid>
                <a:gridCol w="1584177"/>
                <a:gridCol w="496922"/>
              </a:tblGrid>
              <a:tr h="360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품목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728192" y="90872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56218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HCS-Mobile-04-1101</a:t>
            </a:r>
            <a:endParaRPr lang="ko-KR" altLang="en-US" dirty="0" smtClean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41615" y="302684"/>
            <a:ext cx="2882031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smtClean="0"/>
              <a:t>관제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관제 </a:t>
            </a:r>
            <a:r>
              <a:rPr lang="en-US" altLang="ko-KR" dirty="0"/>
              <a:t>&gt; </a:t>
            </a:r>
            <a:r>
              <a:rPr lang="ko-KR" altLang="en-US" dirty="0" smtClean="0"/>
              <a:t>위치관</a:t>
            </a:r>
            <a:r>
              <a:rPr lang="ko-KR" altLang="en-US" dirty="0"/>
              <a:t>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/>
              <a:t>관제메뉴의 위치관제 메뉴를 클릭하여 위치관제 화면으로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en-US" altLang="ko-KR" sz="900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 화면에서 당일 배차의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보고가 이루어진 배차 건은 상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차지에 출발시간 이나 도착 시간이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테이블에서 당일 배차건수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 건수를 확인한다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영역과 같이 배차 건을 클릭하면 해당 주문에 대한 이동 경로만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빨간선이나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파란선과  같이 표시된다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1705(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1702(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파란선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Tx/>
              <a:buAutoNum type="arabicPeriod"/>
              <a:tabLst>
                <a:tab pos="228600" algn="l"/>
              </a:tabLst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위치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확인을 위해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현위치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  )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클릭하여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 위치로 이동시킨다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메인화면으로</a:t>
            </a:r>
            <a:r>
              <a:rPr lang="ko-KR" altLang="en-US" sz="900" dirty="0"/>
              <a:t> 이동한다</a:t>
            </a:r>
            <a:r>
              <a:rPr lang="en-US" altLang="ko-KR" sz="900" dirty="0"/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endParaRPr lang="en-US" altLang="ko-KR" sz="900" dirty="0"/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 err="1">
                <a:solidFill>
                  <a:srgbClr val="FF0000"/>
                </a:solidFill>
              </a:rPr>
              <a:t>상태값</a:t>
            </a:r>
            <a:r>
              <a:rPr lang="ko-KR" altLang="en-US" sz="900" dirty="0">
                <a:solidFill>
                  <a:srgbClr val="FF0000"/>
                </a:solidFill>
              </a:rPr>
              <a:t> 협의 필요함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</a:t>
            </a:r>
            <a:r>
              <a:rPr lang="ko-KR" altLang="en-US" sz="900" dirty="0">
                <a:solidFill>
                  <a:srgbClr val="FF0000"/>
                </a:solidFill>
              </a:rPr>
              <a:t>출발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도착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혹은 상차</a:t>
            </a:r>
            <a:r>
              <a:rPr lang="en-US" altLang="ko-KR" sz="900" dirty="0">
                <a:solidFill>
                  <a:srgbClr val="FF0000"/>
                </a:solidFill>
              </a:rPr>
              <a:t>/</a:t>
            </a:r>
            <a:r>
              <a:rPr lang="ko-KR" altLang="en-US" sz="900" dirty="0">
                <a:solidFill>
                  <a:srgbClr val="FF0000"/>
                </a:solidFill>
              </a:rPr>
              <a:t>하차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가 함께 있는 거점을 표시하는 방법 협의가 필요하다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lvl="0" defTabSz="190500" latinLnBrk="0">
              <a:spcBef>
                <a:spcPct val="45000"/>
              </a:spcBef>
              <a:buClr>
                <a:srgbClr val="990000"/>
              </a:buClr>
              <a:buSzPct val="100000"/>
              <a:tabLst>
                <a:tab pos="228600" algn="l"/>
              </a:tabLst>
              <a:defRPr/>
            </a:pPr>
            <a:r>
              <a:rPr lang="en-US" altLang="ko-KR" sz="900" dirty="0">
                <a:solidFill>
                  <a:srgbClr val="FF0000"/>
                </a:solidFill>
              </a:rPr>
              <a:t>** </a:t>
            </a:r>
            <a:r>
              <a:rPr lang="ko-KR" altLang="en-US" sz="900" dirty="0" err="1">
                <a:solidFill>
                  <a:srgbClr val="FF0000"/>
                </a:solidFill>
              </a:rPr>
              <a:t>화면정의서에서</a:t>
            </a:r>
            <a:r>
              <a:rPr lang="ko-KR" altLang="en-US" sz="900" dirty="0">
                <a:solidFill>
                  <a:srgbClr val="FF0000"/>
                </a:solidFill>
              </a:rPr>
              <a:t> 각 주문에 대한 이동경로를 구분하기 위해 선 색상을 달리하였다</a:t>
            </a:r>
            <a:r>
              <a:rPr lang="en-US" altLang="ko-KR" sz="900" dirty="0">
                <a:solidFill>
                  <a:srgbClr val="FF0000"/>
                </a:solidFill>
              </a:rPr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원래는 같은 색상이다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37705" y="67634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174" name="타원 173"/>
          <p:cNvSpPr/>
          <p:nvPr/>
        </p:nvSpPr>
        <p:spPr>
          <a:xfrm>
            <a:off x="8460184" y="3299932"/>
            <a:ext cx="72008" cy="72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8325602" y="3393016"/>
            <a:ext cx="181190" cy="180000"/>
            <a:chOff x="3028744" y="3706236"/>
            <a:chExt cx="216024" cy="244741"/>
          </a:xfrm>
        </p:grpSpPr>
        <p:sp>
          <p:nvSpPr>
            <p:cNvPr id="176" name="모서리가 둥근 직사각형 175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242228"/>
              </p:ext>
            </p:extLst>
          </p:nvPr>
        </p:nvGraphicFramePr>
        <p:xfrm>
          <a:off x="4135512" y="4691066"/>
          <a:ext cx="3133890" cy="1618254"/>
        </p:xfrm>
        <a:graphic>
          <a:graphicData uri="http://schemas.openxmlformats.org/drawingml/2006/table">
            <a:tbl>
              <a:tblPr/>
              <a:tblGrid>
                <a:gridCol w="559905"/>
                <a:gridCol w="1008112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파렛트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11:15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12:30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14009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세탁기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주문번호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14008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2016-01-13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품목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과자박스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운송상태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배차완료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출발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도착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5" name="그룹 94"/>
          <p:cNvGrpSpPr/>
          <p:nvPr/>
        </p:nvGrpSpPr>
        <p:grpSpPr>
          <a:xfrm>
            <a:off x="4016896" y="836712"/>
            <a:ext cx="3445791" cy="5588677"/>
            <a:chOff x="4016896" y="836712"/>
            <a:chExt cx="3445791" cy="558867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4016896" y="836712"/>
              <a:ext cx="3445791" cy="5588677"/>
              <a:chOff x="4016896" y="836712"/>
              <a:chExt cx="3445791" cy="5588677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016896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016896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4021012" y="1437894"/>
                <a:ext cx="3441675" cy="40881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왼쪽 화살표 129"/>
              <p:cNvSpPr/>
              <p:nvPr/>
            </p:nvSpPr>
            <p:spPr>
              <a:xfrm>
                <a:off x="4099126" y="1484784"/>
                <a:ext cx="360041" cy="266269"/>
              </a:xfrm>
              <a:prstGeom prst="leftArrow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8" name="Picture 3" descr="C:\Users\HQ0384\Desktop\메뉴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605" y="980714"/>
              <a:ext cx="252040" cy="28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타원 130"/>
          <p:cNvSpPr>
            <a:spLocks noChangeAspect="1"/>
          </p:cNvSpPr>
          <p:nvPr/>
        </p:nvSpPr>
        <p:spPr>
          <a:xfrm>
            <a:off x="3944888" y="1340792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5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936580" y="1455311"/>
            <a:ext cx="1467148" cy="3815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위</a:t>
            </a:r>
            <a:r>
              <a:rPr lang="ko-KR" altLang="en-US" sz="2000" dirty="0" smtClean="0">
                <a:solidFill>
                  <a:schemeClr val="tx1"/>
                </a:solidFill>
              </a:rPr>
              <a:t>치관제</a:t>
            </a:r>
          </a:p>
        </p:txBody>
      </p:sp>
      <p:grpSp>
        <p:nvGrpSpPr>
          <p:cNvPr id="136" name="그룹 135"/>
          <p:cNvGrpSpPr/>
          <p:nvPr/>
        </p:nvGrpSpPr>
        <p:grpSpPr>
          <a:xfrm>
            <a:off x="4035722" y="1902145"/>
            <a:ext cx="3422849" cy="2673837"/>
            <a:chOff x="4035722" y="2691978"/>
            <a:chExt cx="3422850" cy="2784898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5" b="20766"/>
            <a:stretch/>
          </p:blipFill>
          <p:spPr>
            <a:xfrm>
              <a:off x="4035722" y="2691978"/>
              <a:ext cx="3422850" cy="278489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07845" y="3852420"/>
              <a:ext cx="358682" cy="656702"/>
              <a:chOff x="5607845" y="3852420"/>
              <a:chExt cx="358682" cy="656702"/>
            </a:xfrm>
          </p:grpSpPr>
          <p:cxnSp>
            <p:nvCxnSpPr>
              <p:cNvPr id="148" name="구부러진 연결선 147"/>
              <p:cNvCxnSpPr/>
              <p:nvPr/>
            </p:nvCxnSpPr>
            <p:spPr>
              <a:xfrm rot="5400000">
                <a:off x="5846480" y="3895045"/>
                <a:ext cx="162671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/>
              <p:nvPr/>
            </p:nvCxnSpPr>
            <p:spPr>
              <a:xfrm rot="5400000">
                <a:off x="5715706" y="4047689"/>
                <a:ext cx="269375" cy="77422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 150"/>
              <p:cNvCxnSpPr/>
              <p:nvPr/>
            </p:nvCxnSpPr>
            <p:spPr>
              <a:xfrm rot="16200000" flipH="1">
                <a:off x="5687022" y="4345749"/>
                <a:ext cx="288030" cy="38711"/>
              </a:xfrm>
              <a:prstGeom prst="curvedConnector3">
                <a:avLst/>
              </a:prstGeom>
              <a:ln w="222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구부러진 연결선 151"/>
              <p:cNvCxnSpPr/>
              <p:nvPr/>
            </p:nvCxnSpPr>
            <p:spPr>
              <a:xfrm rot="10800000">
                <a:off x="5607845" y="4433888"/>
                <a:ext cx="242551" cy="75234"/>
              </a:xfrm>
              <a:prstGeom prst="curvedConnector3">
                <a:avLst/>
              </a:prstGeom>
              <a:ln w="22225">
                <a:solidFill>
                  <a:srgbClr val="0000F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구부러진 연결선 138"/>
            <p:cNvCxnSpPr/>
            <p:nvPr/>
          </p:nvCxnSpPr>
          <p:spPr>
            <a:xfrm rot="5400000">
              <a:off x="5903525" y="3212004"/>
              <a:ext cx="609458" cy="328612"/>
            </a:xfrm>
            <a:prstGeom prst="curvedConnector3">
              <a:avLst>
                <a:gd name="adj1" fmla="val 48958"/>
              </a:avLst>
            </a:prstGeom>
            <a:ln w="222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구부러진 연결선 152"/>
          <p:cNvCxnSpPr/>
          <p:nvPr/>
        </p:nvCxnSpPr>
        <p:spPr>
          <a:xfrm rot="5400000">
            <a:off x="5865838" y="3087253"/>
            <a:ext cx="162671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구부러진 연결선 153"/>
          <p:cNvCxnSpPr/>
          <p:nvPr/>
        </p:nvCxnSpPr>
        <p:spPr>
          <a:xfrm rot="5400000">
            <a:off x="5735064" y="3239897"/>
            <a:ext cx="269375" cy="77422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구부러진 연결선 154"/>
          <p:cNvCxnSpPr/>
          <p:nvPr/>
        </p:nvCxnSpPr>
        <p:spPr>
          <a:xfrm rot="16200000" flipH="1">
            <a:off x="5706372" y="3537961"/>
            <a:ext cx="288030" cy="38711"/>
          </a:xfrm>
          <a:prstGeom prst="curvedConnector3">
            <a:avLst/>
          </a:prstGeom>
          <a:ln w="22225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자유형 155"/>
          <p:cNvSpPr/>
          <p:nvPr/>
        </p:nvSpPr>
        <p:spPr>
          <a:xfrm>
            <a:off x="4804906" y="3593308"/>
            <a:ext cx="810082" cy="333199"/>
          </a:xfrm>
          <a:custGeom>
            <a:avLst/>
            <a:gdLst>
              <a:gd name="connsiteX0" fmla="*/ 810082 w 810082"/>
              <a:gd name="connsiteY0" fmla="*/ 46655 h 347039"/>
              <a:gd name="connsiteX1" fmla="*/ 726738 w 810082"/>
              <a:gd name="connsiteY1" fmla="*/ 125237 h 347039"/>
              <a:gd name="connsiteX2" fmla="*/ 657682 w 810082"/>
              <a:gd name="connsiteY2" fmla="*/ 29987 h 347039"/>
              <a:gd name="connsiteX3" fmla="*/ 588625 w 810082"/>
              <a:gd name="connsiteY3" fmla="*/ 15699 h 347039"/>
              <a:gd name="connsiteX4" fmla="*/ 388600 w 810082"/>
              <a:gd name="connsiteY4" fmla="*/ 237155 h 347039"/>
              <a:gd name="connsiteX5" fmla="*/ 169525 w 810082"/>
              <a:gd name="connsiteY5" fmla="*/ 284780 h 347039"/>
              <a:gd name="connsiteX6" fmla="*/ 117138 w 810082"/>
              <a:gd name="connsiteY6" fmla="*/ 260968 h 347039"/>
              <a:gd name="connsiteX7" fmla="*/ 126663 w 810082"/>
              <a:gd name="connsiteY7" fmla="*/ 191912 h 347039"/>
              <a:gd name="connsiteX8" fmla="*/ 117138 w 810082"/>
              <a:gd name="connsiteY8" fmla="*/ 251443 h 347039"/>
              <a:gd name="connsiteX9" fmla="*/ 14744 w 810082"/>
              <a:gd name="connsiteY9" fmla="*/ 332405 h 347039"/>
              <a:gd name="connsiteX10" fmla="*/ 2838 w 810082"/>
              <a:gd name="connsiteY10" fmla="*/ 346693 h 34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0082" h="347039">
                <a:moveTo>
                  <a:pt x="810082" y="46655"/>
                </a:moveTo>
                <a:cubicBezTo>
                  <a:pt x="781110" y="87335"/>
                  <a:pt x="752138" y="128015"/>
                  <a:pt x="726738" y="125237"/>
                </a:cubicBezTo>
                <a:cubicBezTo>
                  <a:pt x="701338" y="122459"/>
                  <a:pt x="680701" y="48243"/>
                  <a:pt x="657682" y="29987"/>
                </a:cubicBezTo>
                <a:cubicBezTo>
                  <a:pt x="634663" y="11731"/>
                  <a:pt x="633472" y="-18829"/>
                  <a:pt x="588625" y="15699"/>
                </a:cubicBezTo>
                <a:cubicBezTo>
                  <a:pt x="543778" y="50227"/>
                  <a:pt x="458450" y="192308"/>
                  <a:pt x="388600" y="237155"/>
                </a:cubicBezTo>
                <a:cubicBezTo>
                  <a:pt x="318750" y="282002"/>
                  <a:pt x="214769" y="280811"/>
                  <a:pt x="169525" y="284780"/>
                </a:cubicBezTo>
                <a:cubicBezTo>
                  <a:pt x="124281" y="288749"/>
                  <a:pt x="124282" y="276446"/>
                  <a:pt x="117138" y="260968"/>
                </a:cubicBezTo>
                <a:cubicBezTo>
                  <a:pt x="109994" y="245490"/>
                  <a:pt x="126663" y="193499"/>
                  <a:pt x="126663" y="191912"/>
                </a:cubicBezTo>
                <a:cubicBezTo>
                  <a:pt x="126663" y="190325"/>
                  <a:pt x="135791" y="228028"/>
                  <a:pt x="117138" y="251443"/>
                </a:cubicBezTo>
                <a:cubicBezTo>
                  <a:pt x="98485" y="274859"/>
                  <a:pt x="33794" y="316530"/>
                  <a:pt x="14744" y="332405"/>
                </a:cubicBezTo>
                <a:cubicBezTo>
                  <a:pt x="-4306" y="348280"/>
                  <a:pt x="-734" y="347486"/>
                  <a:pt x="2838" y="346693"/>
                </a:cubicBezTo>
              </a:path>
            </a:pathLst>
          </a:custGeom>
          <a:noFill/>
          <a:ln w="222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위쪽 화살표 156"/>
          <p:cNvSpPr/>
          <p:nvPr/>
        </p:nvSpPr>
        <p:spPr>
          <a:xfrm>
            <a:off x="6228559" y="2042408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8" name="위쪽 화살표 157"/>
          <p:cNvSpPr/>
          <p:nvPr/>
        </p:nvSpPr>
        <p:spPr>
          <a:xfrm>
            <a:off x="5023313" y="209735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59" name="위쪽 화살표 158"/>
          <p:cNvSpPr/>
          <p:nvPr/>
        </p:nvSpPr>
        <p:spPr>
          <a:xfrm>
            <a:off x="5868171" y="2846635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0" name="위쪽 화살표 159"/>
          <p:cNvSpPr/>
          <p:nvPr/>
        </p:nvSpPr>
        <p:spPr>
          <a:xfrm>
            <a:off x="5712354" y="3526441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1" name="위쪽 화살표 160"/>
          <p:cNvSpPr/>
          <p:nvPr/>
        </p:nvSpPr>
        <p:spPr>
          <a:xfrm>
            <a:off x="4660906" y="3731594"/>
            <a:ext cx="288000" cy="207386"/>
          </a:xfrm>
          <a:prstGeom prst="upArrow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2" name="사각형 설명선 161"/>
          <p:cNvSpPr/>
          <p:nvPr/>
        </p:nvSpPr>
        <p:spPr>
          <a:xfrm>
            <a:off x="5869137" y="2567428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08:10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3" name="사각형 설명선 162"/>
          <p:cNvSpPr/>
          <p:nvPr/>
        </p:nvSpPr>
        <p:spPr>
          <a:xfrm>
            <a:off x="5729120" y="3225260"/>
            <a:ext cx="397522" cy="2497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도착</a:t>
            </a:r>
            <a:r>
              <a:rPr lang="en-US" altLang="ko-KR" sz="600" dirty="0" smtClean="0">
                <a:solidFill>
                  <a:schemeClr val="tx1"/>
                </a:solidFill>
              </a:rPr>
              <a:t>09:30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4" name="사각형 설명선 163"/>
          <p:cNvSpPr/>
          <p:nvPr/>
        </p:nvSpPr>
        <p:spPr>
          <a:xfrm>
            <a:off x="4670158" y="3272262"/>
            <a:ext cx="397522" cy="392481"/>
          </a:xfrm>
          <a:prstGeom prst="wedgeRectCallo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도</a:t>
            </a:r>
            <a:r>
              <a:rPr lang="ko-KR" altLang="en-US" sz="600" dirty="0">
                <a:solidFill>
                  <a:schemeClr val="tx1"/>
                </a:solidFill>
              </a:rPr>
              <a:t>착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10:20</a:t>
            </a:r>
          </a:p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출</a:t>
            </a:r>
            <a:r>
              <a:rPr lang="ko-KR" altLang="en-US" sz="600" dirty="0">
                <a:solidFill>
                  <a:schemeClr val="tx1"/>
                </a:solidFill>
              </a:rPr>
              <a:t>발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10:10</a:t>
            </a:r>
            <a:endParaRPr lang="ko-KR" altLang="en-US" sz="600" dirty="0" smtClean="0">
              <a:solidFill>
                <a:schemeClr val="tx1"/>
              </a:solidFill>
            </a:endParaRPr>
          </a:p>
        </p:txBody>
      </p:sp>
      <p:sp>
        <p:nvSpPr>
          <p:cNvPr id="165" name="타원 164"/>
          <p:cNvSpPr>
            <a:spLocks noChangeAspect="1"/>
          </p:cNvSpPr>
          <p:nvPr/>
        </p:nvSpPr>
        <p:spPr>
          <a:xfrm>
            <a:off x="5703681" y="2492982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2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016896" y="4683983"/>
            <a:ext cx="3427122" cy="511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7" name="타원 166"/>
          <p:cNvSpPr>
            <a:spLocks noChangeAspect="1"/>
          </p:cNvSpPr>
          <p:nvPr/>
        </p:nvSpPr>
        <p:spPr>
          <a:xfrm>
            <a:off x="4021210" y="4575983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3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4815334" y="4305675"/>
            <a:ext cx="72008" cy="5858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7100515" y="2131121"/>
            <a:ext cx="216024" cy="234982"/>
            <a:chOff x="3028744" y="3706236"/>
            <a:chExt cx="216024" cy="24474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3028744" y="3706236"/>
              <a:ext cx="216024" cy="2447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3065934" y="3763470"/>
              <a:ext cx="144000" cy="144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3" name="타원 182"/>
            <p:cNvSpPr/>
            <p:nvPr/>
          </p:nvSpPr>
          <p:spPr>
            <a:xfrm>
              <a:off x="3130608" y="3823998"/>
              <a:ext cx="18000" cy="1800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84" name="타원 183"/>
          <p:cNvSpPr>
            <a:spLocks noChangeAspect="1"/>
          </p:cNvSpPr>
          <p:nvPr/>
        </p:nvSpPr>
        <p:spPr>
          <a:xfrm>
            <a:off x="6966024" y="1989355"/>
            <a:ext cx="216000" cy="207386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020758" y="5195123"/>
            <a:ext cx="3427122" cy="57606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300273"/>
              </p:ext>
            </p:extLst>
          </p:nvPr>
        </p:nvGraphicFramePr>
        <p:xfrm>
          <a:off x="4090631" y="1935235"/>
          <a:ext cx="1222409" cy="459732"/>
        </p:xfrm>
        <a:graphic>
          <a:graphicData uri="http://schemas.openxmlformats.org/drawingml/2006/table">
            <a:tbl>
              <a:tblPr/>
              <a:tblGrid>
                <a:gridCol w="792088"/>
                <a:gridCol w="430321"/>
              </a:tblGrid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배차건수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9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처리건수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18000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>
          <a:xfrm>
            <a:off x="378341" y="3068960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378341" y="2522009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 rot="5400000">
            <a:off x="2022341" y="2529348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82091" y="2802597"/>
            <a:ext cx="1918800" cy="2532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위치관제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382238" y="1947262"/>
            <a:ext cx="1918504" cy="289849"/>
            <a:chOff x="5236340" y="1061547"/>
            <a:chExt cx="1925679" cy="289849"/>
          </a:xfrm>
        </p:grpSpPr>
        <p:sp>
          <p:nvSpPr>
            <p:cNvPr id="197" name="직사각형 196"/>
            <p:cNvSpPr/>
            <p:nvPr/>
          </p:nvSpPr>
          <p:spPr>
            <a:xfrm>
              <a:off x="5236340" y="1061547"/>
              <a:ext cx="1925679" cy="2823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배차관리</a:t>
              </a:r>
              <a:endPara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 rot="5400000">
              <a:off x="6877468" y="1068362"/>
              <a:ext cx="288032" cy="27803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9" name="직사각형 198"/>
          <p:cNvSpPr/>
          <p:nvPr/>
        </p:nvSpPr>
        <p:spPr>
          <a:xfrm>
            <a:off x="382240" y="2233603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200" name="TextBox 199"/>
          <p:cNvSpPr txBox="1"/>
          <p:nvPr/>
        </p:nvSpPr>
        <p:spPr>
          <a:xfrm rot="5400000">
            <a:off x="2016715" y="2240941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3733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2304857" y="838800"/>
            <a:ext cx="1513118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3738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9" name="타원 208"/>
          <p:cNvSpPr>
            <a:spLocks noChangeAspect="1"/>
          </p:cNvSpPr>
          <p:nvPr/>
        </p:nvSpPr>
        <p:spPr>
          <a:xfrm>
            <a:off x="269305" y="2819028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85310" y="964818"/>
            <a:ext cx="1690302" cy="844381"/>
            <a:chOff x="5598676" y="1108197"/>
            <a:chExt cx="1690302" cy="844381"/>
          </a:xfrm>
        </p:grpSpPr>
        <p:pic>
          <p:nvPicPr>
            <p:cNvPr id="2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직사각형 211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0044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5" name="표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62445"/>
              </p:ext>
            </p:extLst>
          </p:nvPr>
        </p:nvGraphicFramePr>
        <p:xfrm>
          <a:off x="5266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382407" y="919076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HCS-Mobile-05-1101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990600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/>
              <a:t>.)</a:t>
            </a:r>
          </a:p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55" name="그룹 54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8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7" name="직사각형 56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5" name="왼쪽 화살표 64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HQ0384\Desktop\메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67" y="982802"/>
            <a:ext cx="252040" cy="28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52941" y="2791594"/>
            <a:ext cx="1919872" cy="282364"/>
          </a:xfrm>
          <a:prstGeom prst="rect">
            <a:avLst/>
          </a:prstGeom>
          <a:noFill/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2941" y="2507353"/>
            <a:ext cx="1922400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관제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1996941" y="2515208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841" y="1942812"/>
            <a:ext cx="1918505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배차관리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56840" y="2228472"/>
            <a:ext cx="1918502" cy="28236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</a:p>
        </p:txBody>
      </p:sp>
      <p:sp>
        <p:nvSpPr>
          <p:cNvPr id="86" name="TextBox 85"/>
          <p:cNvSpPr txBox="1"/>
          <p:nvPr/>
        </p:nvSpPr>
        <p:spPr>
          <a:xfrm rot="5400000">
            <a:off x="1991315" y="2235810"/>
            <a:ext cx="288032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 rot="5400000">
            <a:off x="1991314" y="1965063"/>
            <a:ext cx="288032" cy="2759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7923" y="838800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273314" y="838800"/>
            <a:ext cx="1515443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48455" y="838801"/>
            <a:ext cx="1925401" cy="55865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262979" y="2804294"/>
            <a:ext cx="216000" cy="216000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1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459910" y="964818"/>
            <a:ext cx="1690302" cy="844381"/>
            <a:chOff x="5598676" y="1108197"/>
            <a:chExt cx="1690302" cy="844381"/>
          </a:xfrm>
        </p:grpSpPr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676" y="1108197"/>
              <a:ext cx="520917" cy="524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직사각형 112"/>
            <p:cNvSpPr/>
            <p:nvPr/>
          </p:nvSpPr>
          <p:spPr>
            <a:xfrm>
              <a:off x="6544720" y="1753403"/>
              <a:ext cx="744258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로그아웃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709776" y="1754280"/>
              <a:ext cx="753323" cy="1982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회원정보수정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979061" y="896020"/>
            <a:ext cx="1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endParaRPr lang="en-US" altLang="ko-KR" sz="8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㈜그린냉동 홍길동님</a:t>
            </a:r>
            <a:r>
              <a:rPr lang="en-US" altLang="ko-KR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환영합니다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</a:t>
            </a:r>
            <a:endParaRPr lang="en-US" altLang="ko-KR" sz="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20568"/>
              </p:ext>
            </p:extLst>
          </p:nvPr>
        </p:nvGraphicFramePr>
        <p:xfrm>
          <a:off x="501204" y="6056932"/>
          <a:ext cx="1579202" cy="2523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79202"/>
              </a:tblGrid>
              <a:tr h="252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콜센터 </a:t>
                      </a:r>
                      <a:r>
                        <a:rPr lang="ko-KR" altLang="en-US" sz="1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☎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8" name="타원 117"/>
          <p:cNvSpPr>
            <a:spLocks noChangeAspect="1"/>
          </p:cNvSpPr>
          <p:nvPr/>
        </p:nvSpPr>
        <p:spPr>
          <a:xfrm>
            <a:off x="967160" y="2848842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15647"/>
              </p:ext>
            </p:extLst>
          </p:nvPr>
        </p:nvGraphicFramePr>
        <p:xfrm>
          <a:off x="4169420" y="1988840"/>
          <a:ext cx="3133890" cy="3955732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0" name="타원 119"/>
          <p:cNvSpPr>
            <a:spLocks noChangeAspect="1"/>
          </p:cNvSpPr>
          <p:nvPr/>
        </p:nvSpPr>
        <p:spPr>
          <a:xfrm>
            <a:off x="6295752" y="2323480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0800000">
            <a:off x="6988622" y="2141240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 rot="10800000">
            <a:off x="7007324" y="2694553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6842" y="918307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20752" y="930171"/>
            <a:ext cx="1143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4962"/>
              </p:ext>
            </p:extLst>
          </p:nvPr>
        </p:nvGraphicFramePr>
        <p:xfrm>
          <a:off x="513904" y="1988840"/>
          <a:ext cx="3133890" cy="3596120"/>
        </p:xfrm>
        <a:graphic>
          <a:graphicData uri="http://schemas.openxmlformats.org/drawingml/2006/table">
            <a:tbl>
              <a:tblPr/>
              <a:tblGrid>
                <a:gridCol w="613610"/>
                <a:gridCol w="954407"/>
                <a:gridCol w="648072"/>
                <a:gridCol w="720080"/>
                <a:gridCol w="137255"/>
                <a:gridCol w="60466"/>
              </a:tblGrid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2015-11-10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HCI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일자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2015-10-05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차량관제 시스템 오픈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79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제목 1"/>
          <p:cNvSpPr>
            <a:spLocks noGrp="1"/>
          </p:cNvSpPr>
          <p:nvPr/>
        </p:nvSpPr>
        <p:spPr bwMode="auto">
          <a:xfrm>
            <a:off x="952500" y="26459"/>
            <a:ext cx="364331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dirty="0" smtClean="0"/>
              <a:t>HCS-Mobile-05-1102</a:t>
            </a:r>
            <a:endParaRPr lang="ko-KR" altLang="en-US" dirty="0"/>
          </a:p>
        </p:txBody>
      </p:sp>
      <p:sp>
        <p:nvSpPr>
          <p:cNvPr id="62" name="텍스트 개체 틀 3"/>
          <p:cNvSpPr>
            <a:spLocks noGrp="1"/>
          </p:cNvSpPr>
          <p:nvPr/>
        </p:nvSpPr>
        <p:spPr bwMode="auto">
          <a:xfrm>
            <a:off x="7743825" y="864659"/>
            <a:ext cx="2066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ko-KR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167313" y="302684"/>
            <a:ext cx="342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4" name="텍스트 개체 틀 5"/>
          <p:cNvSpPr>
            <a:spLocks noGrp="1"/>
          </p:cNvSpPr>
          <p:nvPr/>
        </p:nvSpPr>
        <p:spPr bwMode="auto">
          <a:xfrm>
            <a:off x="1000125" y="312209"/>
            <a:ext cx="36433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 Home &gt; </a:t>
            </a:r>
            <a:r>
              <a:rPr lang="ko-KR" altLang="en-US" dirty="0" smtClean="0"/>
              <a:t>공지사항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공지사항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28600" lvl="0" indent="-228600" defTabSz="190500" latinLnBrk="0">
              <a:spcBef>
                <a:spcPct val="45000"/>
              </a:spcBef>
              <a:buClr>
                <a:srgbClr val="990000"/>
              </a:buClr>
              <a:buSzPct val="100000"/>
              <a:buFont typeface="+mj-lt"/>
              <a:buAutoNum type="arabicPeriod"/>
              <a:tabLst>
                <a:tab pos="228600" algn="l"/>
              </a:tabLst>
              <a:defRPr/>
            </a:pPr>
            <a:r>
              <a:rPr lang="ko-KR" altLang="en-US" sz="900" dirty="0" err="1"/>
              <a:t>메뉴트리에서</a:t>
            </a:r>
            <a:r>
              <a:rPr lang="ko-KR" altLang="en-US" sz="900" dirty="0"/>
              <a:t> 공지사항 클릭하여 공지사항을 확인할 수 있는 화면으로 이동한다</a:t>
            </a:r>
            <a:r>
              <a:rPr lang="en-US" altLang="ko-KR" sz="900" dirty="0"/>
              <a:t>. ( </a:t>
            </a:r>
            <a:r>
              <a:rPr lang="ko-KR" altLang="en-US" sz="900" dirty="0"/>
              <a:t>공지사항 최대 </a:t>
            </a:r>
            <a:r>
              <a:rPr lang="en-US" altLang="ko-KR" sz="900" dirty="0"/>
              <a:t>10</a:t>
            </a:r>
            <a:r>
              <a:rPr lang="ko-KR" altLang="en-US" sz="900" dirty="0"/>
              <a:t>개까지 저장 및 표출</a:t>
            </a:r>
            <a:r>
              <a:rPr lang="en-US" altLang="ko-KR" sz="900" dirty="0"/>
              <a:t>, </a:t>
            </a:r>
            <a:r>
              <a:rPr lang="ko-KR" altLang="en-US" sz="900" dirty="0"/>
              <a:t>공지번호와 관계없이 </a:t>
            </a:r>
            <a:r>
              <a:rPr lang="ko-KR" altLang="en-US" sz="900" dirty="0" err="1"/>
              <a:t>순번부여하여</a:t>
            </a:r>
            <a:r>
              <a:rPr lang="ko-KR" altLang="en-US" sz="900" dirty="0"/>
              <a:t> 표시함</a:t>
            </a:r>
            <a:r>
              <a:rPr lang="en-US" altLang="ko-KR" sz="900" dirty="0"/>
              <a:t>. </a:t>
            </a:r>
            <a:r>
              <a:rPr lang="ko-KR" altLang="en-US" sz="900" dirty="0"/>
              <a:t>제목이 길경우 </a:t>
            </a:r>
            <a:r>
              <a:rPr lang="en-US" altLang="ko-KR" sz="900" dirty="0"/>
              <a:t>… </a:t>
            </a:r>
            <a:r>
              <a:rPr lang="ko-KR" altLang="en-US" sz="900" dirty="0"/>
              <a:t>으로 표출한다</a:t>
            </a:r>
            <a:r>
              <a:rPr lang="en-US" altLang="ko-KR" sz="900" dirty="0" smtClean="0"/>
              <a:t>.)</a:t>
            </a:r>
            <a:endParaRPr lang="en-US" altLang="ko-KR" sz="900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운송관리시스템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008312" y="836712"/>
            <a:ext cx="3452611" cy="5588677"/>
            <a:chOff x="4020669" y="836712"/>
            <a:chExt cx="3452611" cy="5588677"/>
          </a:xfrm>
        </p:grpSpPr>
        <p:grpSp>
          <p:nvGrpSpPr>
            <p:cNvPr id="29" name="그룹 28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직사각형 75"/>
            <p:cNvSpPr/>
            <p:nvPr/>
          </p:nvSpPr>
          <p:spPr>
            <a:xfrm>
              <a:off x="4893349" y="1442954"/>
              <a:ext cx="2081435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mtClean="0">
                  <a:solidFill>
                    <a:schemeClr val="tx1"/>
                  </a:solidFill>
                </a:rPr>
                <a:t> 공지사항 상세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0206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왼쪽 화살표 77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59616" y="839259"/>
            <a:ext cx="3443439" cy="5588677"/>
            <a:chOff x="4031605" y="836712"/>
            <a:chExt cx="3443439" cy="5588677"/>
          </a:xfrm>
        </p:grpSpPr>
        <p:grpSp>
          <p:nvGrpSpPr>
            <p:cNvPr id="81" name="그룹 80"/>
            <p:cNvGrpSpPr/>
            <p:nvPr/>
          </p:nvGrpSpPr>
          <p:grpSpPr>
            <a:xfrm>
              <a:off x="4031605" y="836712"/>
              <a:ext cx="3441675" cy="5588677"/>
              <a:chOff x="128464" y="836712"/>
              <a:chExt cx="3441675" cy="558867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128464" y="836712"/>
                <a:ext cx="3441675" cy="55886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128464" y="836712"/>
                <a:ext cx="3441675" cy="59824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Picture 3" descr="C:\Users\HQ0384\Desktop\메뉴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64" y="980714"/>
                <a:ext cx="252040" cy="288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직사각형 81"/>
            <p:cNvSpPr/>
            <p:nvPr/>
          </p:nvSpPr>
          <p:spPr>
            <a:xfrm>
              <a:off x="5019080" y="1442954"/>
              <a:ext cx="1374080" cy="3815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solidFill>
                    <a:schemeClr val="tx1"/>
                  </a:solidFill>
                </a:rPr>
                <a:t> 공지사항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033369" y="1437894"/>
              <a:ext cx="3441675" cy="4088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왼쪽 화살표 83"/>
            <p:cNvSpPr/>
            <p:nvPr/>
          </p:nvSpPr>
          <p:spPr>
            <a:xfrm>
              <a:off x="4111483" y="1484784"/>
              <a:ext cx="360041" cy="266269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4465"/>
              </p:ext>
            </p:extLst>
          </p:nvPr>
        </p:nvGraphicFramePr>
        <p:xfrm>
          <a:off x="4171135" y="2013223"/>
          <a:ext cx="3160480" cy="2718467"/>
        </p:xfrm>
        <a:graphic>
          <a:graphicData uri="http://schemas.openxmlformats.org/drawingml/2006/table">
            <a:tbl>
              <a:tblPr/>
              <a:tblGrid>
                <a:gridCol w="1069897"/>
                <a:gridCol w="2090583"/>
              </a:tblGrid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마감처리 순서 및 마감해제 처리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법인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2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마감처리 순서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마감해제 처리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1.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2.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 3.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7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등록자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홍길동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등록일자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  2015-11-10</a:t>
                      </a:r>
                      <a:endParaRPr lang="ko-KR" alt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" name="타원 37"/>
          <p:cNvSpPr>
            <a:spLocks noChangeAspect="1"/>
          </p:cNvSpPr>
          <p:nvPr/>
        </p:nvSpPr>
        <p:spPr>
          <a:xfrm>
            <a:off x="2684784" y="2168896"/>
            <a:ext cx="179984" cy="179984"/>
          </a:xfrm>
          <a:prstGeom prst="ellipse">
            <a:avLst/>
          </a:prstGeom>
          <a:solidFill>
            <a:srgbClr val="FF0000">
              <a:alpha val="8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N</a:t>
            </a:r>
            <a:endParaRPr lang="ko-KR" altLang="en-US" sz="800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0800000">
            <a:off x="3303514" y="2024057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>
            <a:off x="2314393" y="2259622"/>
            <a:ext cx="315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052" y="1973257"/>
            <a:ext cx="3108832" cy="375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공지사항 상세 화면입니다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810" y="982662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842" y="978446"/>
            <a:ext cx="286122" cy="2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364225" y="917974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8193" y="930630"/>
            <a:ext cx="2691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현대캐피탈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운송관리시스템</a:t>
            </a:r>
            <a:endParaRPr lang="ko-KR" altLang="en-US" sz="1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83" y="1442514"/>
            <a:ext cx="3446154" cy="4990437"/>
          </a:xfrm>
          <a:prstGeom prst="rect">
            <a:avLst/>
          </a:prstGeom>
        </p:spPr>
      </p:pic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53162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162" y="837239"/>
            <a:ext cx="3441675" cy="5982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3" descr="C:\Users\HQ0384\Desktop\메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79" y="934719"/>
            <a:ext cx="333149" cy="3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46988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세차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93769" y="1198236"/>
            <a:ext cx="3898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메뉴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44347" y="844274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 bwMode="auto">
          <a:xfrm>
            <a:off x="1208659" y="937826"/>
            <a:ext cx="1769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1600" dirty="0" smtClean="0">
                <a:latin typeface="맑은 고딕" pitchFamily="50" charset="-127"/>
                <a:ea typeface="맑은 고딕" pitchFamily="50" charset="-127"/>
              </a:rPr>
              <a:t>위고  출장 세차 </a:t>
            </a:r>
            <a:endParaRPr kumimoji="0"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4285" y="6090126"/>
            <a:ext cx="1703640" cy="346690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prstClr val="white"/>
                </a:solidFill>
              </a:rPr>
              <a:t>정비 예약 </a:t>
            </a:r>
            <a:endParaRPr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53162" y="5750647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6140" y="837239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137388" y="6075436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주소 선택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58621" y="1434607"/>
            <a:ext cx="345666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8"/>
          <p:cNvSpPr/>
          <p:nvPr/>
        </p:nvSpPr>
        <p:spPr>
          <a:xfrm rot="10800000">
            <a:off x="4256153" y="99198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156" y="1593878"/>
            <a:ext cx="282024" cy="27933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410" y="988490"/>
            <a:ext cx="247769" cy="354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0628" y="2924944"/>
            <a:ext cx="356689" cy="5363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136140" y="1434607"/>
            <a:ext cx="2677691" cy="4822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34280" y="1442514"/>
            <a:ext cx="743535" cy="4307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검섹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434412" y="2205391"/>
            <a:ext cx="76174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검색 결과 </a:t>
            </a:r>
            <a:r>
              <a:rPr kumimoji="0" lang="en-US" altLang="ko-KR" sz="800" dirty="0" smtClean="0">
                <a:latin typeface="맑은 고딕" pitchFamily="50" charset="-127"/>
                <a:ea typeface="맑은 고딕" pitchFamily="50" charset="-127"/>
              </a:rPr>
              <a:t>1 </a:t>
            </a: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검색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검색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검색 결과 </a:t>
            </a:r>
            <a:r>
              <a:rPr kumimoji="0" lang="en-US" altLang="ko-KR" sz="800" dirty="0">
                <a:latin typeface="맑은 고딕" pitchFamily="50" charset="-127"/>
                <a:ea typeface="맑은 고딕" pitchFamily="50" charset="-127"/>
              </a:rPr>
              <a:t>1 </a:t>
            </a:r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40" y="3958104"/>
            <a:ext cx="3446154" cy="21117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2448" y="4726625"/>
            <a:ext cx="356689" cy="5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개체 틀 4"/>
          <p:cNvSpPr>
            <a:spLocks noGrp="1"/>
          </p:cNvSpPr>
          <p:nvPr/>
        </p:nvSpPr>
        <p:spPr bwMode="auto">
          <a:xfrm>
            <a:off x="5333831" y="319616"/>
            <a:ext cx="2936086" cy="2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dirty="0" err="1" smtClean="0"/>
              <a:t>인트로</a:t>
            </a:r>
            <a:r>
              <a:rPr lang="ko-KR" altLang="en-US" dirty="0" smtClean="0"/>
              <a:t> 화면입니다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4769" y="57554"/>
            <a:ext cx="3643338" cy="216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3"/>
          </p:nvPr>
        </p:nvSpPr>
        <p:spPr>
          <a:xfrm>
            <a:off x="7108419" y="58159"/>
            <a:ext cx="1224136" cy="216000"/>
          </a:xfrm>
        </p:spPr>
        <p:txBody>
          <a:bodyPr/>
          <a:lstStyle/>
          <a:p>
            <a:r>
              <a:rPr lang="ko-KR" altLang="en-US" dirty="0" err="1" smtClean="0"/>
              <a:t>캐피탈</a:t>
            </a:r>
            <a:r>
              <a:rPr lang="ko-KR" altLang="en-US" dirty="0" smtClean="0"/>
              <a:t> 차량관제시스템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4"/>
          </p:nvPr>
        </p:nvSpPr>
        <p:spPr>
          <a:xfrm>
            <a:off x="5349341" y="63674"/>
            <a:ext cx="1071001" cy="216000"/>
          </a:xfrm>
        </p:spPr>
        <p:txBody>
          <a:bodyPr/>
          <a:lstStyle/>
          <a:p>
            <a:r>
              <a:rPr lang="ko-KR" altLang="en-US" dirty="0" err="1" smtClean="0"/>
              <a:t>에스원</a:t>
            </a:r>
            <a:endParaRPr lang="ko-KR" altLang="en-US" dirty="0"/>
          </a:p>
        </p:txBody>
      </p:sp>
      <p:sp>
        <p:nvSpPr>
          <p:cNvPr id="61" name="텍스트 개체 틀 2"/>
          <p:cNvSpPr>
            <a:spLocks noGrp="1"/>
          </p:cNvSpPr>
          <p:nvPr/>
        </p:nvSpPr>
        <p:spPr bwMode="auto">
          <a:xfrm>
            <a:off x="4936580" y="39159"/>
            <a:ext cx="11430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mtClean="0"/>
          </a:p>
        </p:txBody>
      </p:sp>
      <p:sp>
        <p:nvSpPr>
          <p:cNvPr id="37" name="텍스트 개체 틀 5"/>
          <p:cNvSpPr>
            <a:spLocks noGrp="1"/>
          </p:cNvSpPr>
          <p:nvPr/>
        </p:nvSpPr>
        <p:spPr bwMode="auto">
          <a:xfrm>
            <a:off x="1064568" y="334367"/>
            <a:ext cx="331210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/>
              <a:t>Home 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&gt; </a:t>
            </a:r>
            <a:r>
              <a:rPr lang="ko-KR" altLang="en-US" smtClean="0"/>
              <a:t>메인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smtClean="0"/>
              <a:t>세차를 </a:t>
            </a:r>
            <a:r>
              <a:rPr lang="ko-KR" altLang="en-US" dirty="0" smtClean="0"/>
              <a:t>선택을 하면 세차 상품 선택으로 메뉴 페이지로 이동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2) </a:t>
            </a:r>
            <a:r>
              <a:rPr lang="ko-KR" altLang="en-US" smtClean="0"/>
              <a:t>정비를 선택을 하면 정비에 해당 하는 상품 메뉴 페이지로 이동합니다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smtClean="0"/>
              <a:t>차량을 선택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4) </a:t>
            </a:r>
            <a:r>
              <a:rPr lang="ko-KR" altLang="en-US" smtClean="0"/>
              <a:t>예약일 선택을 하며 해당 선택 메뉴로 이동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5) </a:t>
            </a:r>
            <a:r>
              <a:rPr lang="ko-KR" altLang="en-US" smtClean="0"/>
              <a:t>결제를 선택 하면 다음 페이지로 이동 한다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867709"/>
            <a:ext cx="3446154" cy="554727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421685" y="848104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1685" y="401592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1685" y="4368354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세차 예약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21685" y="47207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차량 선택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2160" y="50636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예약 일자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21685" y="54065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결  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32323A"/>
              </a:clrFrom>
              <a:clrTo>
                <a:srgbClr val="32323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5488055"/>
            <a:ext cx="224305" cy="2108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33" y="5134799"/>
            <a:ext cx="224305" cy="226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CB040"/>
              </a:clrFrom>
              <a:clrTo>
                <a:srgbClr val="FCB04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4794071"/>
            <a:ext cx="224306" cy="2152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33" y="4439457"/>
            <a:ext cx="224305" cy="2155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948" y="4076872"/>
            <a:ext cx="196673" cy="226876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34209" y="5749479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          추가사항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2933" y="6086301"/>
            <a:ext cx="3450490" cy="34669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          위치 세부 내역 입력 바랍니다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. </a:t>
            </a:r>
            <a:r>
              <a:rPr lang="ko-KR" altLang="en-US" sz="1000" b="1" smtClean="0">
                <a:solidFill>
                  <a:schemeClr val="tx1"/>
                </a:solidFill>
              </a:rPr>
              <a:t> 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 18"/>
          <p:cNvSpPr/>
          <p:nvPr/>
        </p:nvSpPr>
        <p:spPr>
          <a:xfrm rot="10800000">
            <a:off x="535675" y="946263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93" y="880047"/>
            <a:ext cx="3446154" cy="554727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121882" y="860442"/>
            <a:ext cx="3441675" cy="55886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prstClr val="black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21882" y="3717032"/>
            <a:ext cx="3450490" cy="346690"/>
          </a:xfrm>
          <a:prstGeom prst="rect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000" b="1" smtClean="0">
                <a:solidFill>
                  <a:schemeClr val="tx1"/>
                </a:solidFill>
              </a:rPr>
              <a:t>서울시 서초구 서초동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1338-21 </a:t>
            </a:r>
            <a:r>
              <a:rPr lang="ko-KR" altLang="en-US" sz="1000" b="1" smtClean="0">
                <a:solidFill>
                  <a:schemeClr val="tx1"/>
                </a:solidFill>
              </a:rPr>
              <a:t>인근 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1145" y="3777975"/>
            <a:ext cx="196673" cy="226876"/>
          </a:xfrm>
          <a:prstGeom prst="rect">
            <a:avLst/>
          </a:prstGeom>
        </p:spPr>
      </p:pic>
      <p:sp>
        <p:nvSpPr>
          <p:cNvPr id="66" name="오른쪽 화살표 65"/>
          <p:cNvSpPr/>
          <p:nvPr/>
        </p:nvSpPr>
        <p:spPr>
          <a:xfrm rot="10800000">
            <a:off x="4235872" y="958601"/>
            <a:ext cx="356519" cy="25775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139195" y="4085882"/>
            <a:ext cx="3441675" cy="23881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025645" y="4402037"/>
            <a:ext cx="519644" cy="279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검색 </a:t>
            </a:r>
          </a:p>
        </p:txBody>
      </p:sp>
      <p:sp>
        <p:nvSpPr>
          <p:cNvPr id="14" name="타원 13"/>
          <p:cNvSpPr/>
          <p:nvPr/>
        </p:nvSpPr>
        <p:spPr>
          <a:xfrm>
            <a:off x="4678107" y="569892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997984" y="5693818"/>
            <a:ext cx="122493" cy="11132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4793294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6330543" y="5641757"/>
            <a:ext cx="6540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내부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68519" y="5994308"/>
            <a:ext cx="2032644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주소 선택 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432984" y="4452412"/>
            <a:ext cx="4267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주소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68519" y="4406227"/>
            <a:ext cx="2032644" cy="2723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4154062" y="4863004"/>
            <a:ext cx="70564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r"/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상세 주소 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854541" y="4826025"/>
            <a:ext cx="2450078" cy="272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4271666" y="5406579"/>
            <a:ext cx="66877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세차 위치 </a:t>
            </a:r>
            <a:endParaRPr kumimoji="0"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lIns="36000" rIns="36000" rtlCol="0" anchor="ctr"/>
      <a:lstStyle>
        <a:defPPr algn="ctr"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kumimoji="0" sz="80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46999</TotalTime>
  <Words>9031</Words>
  <Application>Microsoft Office PowerPoint</Application>
  <PresentationFormat>A4 용지(210x297mm)</PresentationFormat>
  <Paragraphs>3474</Paragraphs>
  <Slides>76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76</vt:i4>
      </vt:variant>
    </vt:vector>
  </HeadingPairs>
  <TitlesOfParts>
    <vt:vector size="91" baseType="lpstr">
      <vt:lpstr>YouandiModern HeadBold</vt:lpstr>
      <vt:lpstr>굴림</vt:lpstr>
      <vt:lpstr>나눔바른고딕</vt:lpstr>
      <vt:lpstr>돋움</vt:lpstr>
      <vt:lpstr>맑은 고딕</vt:lpstr>
      <vt:lpstr>바탕체</vt:lpstr>
      <vt:lpstr>Arial</vt:lpstr>
      <vt:lpstr>Tahoma</vt:lpstr>
      <vt:lpstr>Times New Roman</vt:lpstr>
      <vt:lpstr>Wingdings</vt:lpstr>
      <vt:lpstr>Office 테마</vt:lpstr>
      <vt:lpstr>2_Office 테마</vt:lpstr>
      <vt:lpstr>3_Office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HCS-Mobile-01-1106</vt:lpstr>
      <vt:lpstr>HCS-Mobile-01-1107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디씨 컴갤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duk sun</cp:lastModifiedBy>
  <cp:revision>9486</cp:revision>
  <cp:lastPrinted>2015-12-03T06:29:22Z</cp:lastPrinted>
  <dcterms:created xsi:type="dcterms:W3CDTF">2008-11-10T23:45:54Z</dcterms:created>
  <dcterms:modified xsi:type="dcterms:W3CDTF">2017-02-14T07:02:46Z</dcterms:modified>
</cp:coreProperties>
</file>